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2.xml" ContentType="application/vnd.openxmlformats-officedocument.presentationml.slide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0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8" d="100"/>
          <a:sy n="88" d="100"/>
        </p:scale>
        <p:origin x="494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1.xml"/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10" Type="http://schemas.openxmlformats.org/officeDocument/2006/relationships/customXml" Target="../customXml/item3.xml"/><Relationship Id="rId4" Type="http://schemas.openxmlformats.org/officeDocument/2006/relationships/presProps" Target="presProps.xml"/><Relationship Id="rId9" Type="http://schemas.openxmlformats.org/officeDocument/2006/relationships/customXml" Target="../customXml/item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2515DC-4568-4C13-80AB-C6D54597ED49}" type="datetimeFigureOut">
              <a:rPr lang="en-GB" smtClean="0"/>
              <a:t>18/05/2025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65D0B-4B14-4191-89EF-8FCFFB716C4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647966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2515DC-4568-4C13-80AB-C6D54597ED49}" type="datetimeFigureOut">
              <a:rPr lang="en-GB" smtClean="0"/>
              <a:t>18/05/2025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65D0B-4B14-4191-89EF-8FCFFB716C4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412431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2515DC-4568-4C13-80AB-C6D54597ED49}" type="datetimeFigureOut">
              <a:rPr lang="en-GB" smtClean="0"/>
              <a:t>18/05/2025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65D0B-4B14-4191-89EF-8FCFFB716C4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877511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2515DC-4568-4C13-80AB-C6D54597ED49}" type="datetimeFigureOut">
              <a:rPr lang="en-GB" smtClean="0"/>
              <a:t>18/05/2025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65D0B-4B14-4191-89EF-8FCFFB716C4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567784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2515DC-4568-4C13-80AB-C6D54597ED49}" type="datetimeFigureOut">
              <a:rPr lang="en-GB" smtClean="0"/>
              <a:t>18/05/2025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65D0B-4B14-4191-89EF-8FCFFB716C4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2200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2515DC-4568-4C13-80AB-C6D54597ED49}" type="datetimeFigureOut">
              <a:rPr lang="en-GB" smtClean="0"/>
              <a:t>18/05/2025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65D0B-4B14-4191-89EF-8FCFFB716C4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088628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2515DC-4568-4C13-80AB-C6D54597ED49}" type="datetimeFigureOut">
              <a:rPr lang="en-GB" smtClean="0"/>
              <a:t>18/05/2025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65D0B-4B14-4191-89EF-8FCFFB716C4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587049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2515DC-4568-4C13-80AB-C6D54597ED49}" type="datetimeFigureOut">
              <a:rPr lang="en-GB" smtClean="0"/>
              <a:t>18/05/2025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65D0B-4B14-4191-89EF-8FCFFB716C4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417881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2515DC-4568-4C13-80AB-C6D54597ED49}" type="datetimeFigureOut">
              <a:rPr lang="en-GB" smtClean="0"/>
              <a:t>18/05/2025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65D0B-4B14-4191-89EF-8FCFFB716C4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320822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2515DC-4568-4C13-80AB-C6D54597ED49}" type="datetimeFigureOut">
              <a:rPr lang="en-GB" smtClean="0"/>
              <a:t>18/05/2025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65D0B-4B14-4191-89EF-8FCFFB716C4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778318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2515DC-4568-4C13-80AB-C6D54597ED49}" type="datetimeFigureOut">
              <a:rPr lang="en-GB" smtClean="0"/>
              <a:t>18/05/2025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65D0B-4B14-4191-89EF-8FCFFB716C4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369385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2515DC-4568-4C13-80AB-C6D54597ED49}" type="datetimeFigureOut">
              <a:rPr lang="en-GB" smtClean="0"/>
              <a:t>18/05/2025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265D0B-4B14-4191-89EF-8FCFFB716C4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482643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06155" y="-633692"/>
            <a:ext cx="10856068" cy="2387600"/>
          </a:xfrm>
        </p:spPr>
        <p:txBody>
          <a:bodyPr>
            <a:normAutofit fontScale="90000"/>
          </a:bodyPr>
          <a:lstStyle/>
          <a:p>
            <a:r>
              <a:rPr lang="en-GB" b="1" u="sng" dirty="0" smtClean="0"/>
              <a:t>The inauguration Mass of Pope Leo XIV </a:t>
            </a:r>
            <a:br>
              <a:rPr lang="en-GB" b="1" u="sng" dirty="0" smtClean="0"/>
            </a:br>
            <a:r>
              <a:rPr lang="en-GB" b="1" u="sng" dirty="0" smtClean="0"/>
              <a:t> Sunday 18</a:t>
            </a:r>
            <a:r>
              <a:rPr lang="en-GB" b="1" u="sng" baseline="30000" dirty="0" smtClean="0"/>
              <a:t>th</a:t>
            </a:r>
            <a:r>
              <a:rPr lang="en-GB" b="1" u="sng" dirty="0" smtClean="0"/>
              <a:t> May 2025</a:t>
            </a:r>
            <a:endParaRPr lang="en-GB" b="1" u="sng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41524" y="1753908"/>
            <a:ext cx="4153713" cy="481885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109" y="3563387"/>
            <a:ext cx="3215890" cy="174074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712134" y="1153102"/>
            <a:ext cx="2369618" cy="175344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52339" y="3202634"/>
            <a:ext cx="30293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Robert Francis Prevost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280" y="1376796"/>
            <a:ext cx="3041029" cy="168719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425829" y="1822562"/>
            <a:ext cx="2255713" cy="289359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74798" y="5517603"/>
            <a:ext cx="1182854" cy="116834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7594402" y="4784815"/>
            <a:ext cx="4649821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US" altLang="en-US" sz="1600" b="0" i="0" u="none" strike="noStrike" cap="none" normalizeH="0" baseline="0" dirty="0" smtClean="0">
                <a:ln>
                  <a:noFill/>
                </a:ln>
                <a:solidFill>
                  <a:srgbClr val="2B2B2B"/>
                </a:solidFill>
                <a:effectLst/>
                <a:latin typeface="Lato"/>
              </a:rPr>
              <a:t>Matthew 16: 18-19.</a:t>
            </a:r>
            <a:endParaRPr lang="en-US" altLang="en-US" sz="1600" b="1" dirty="0">
              <a:latin typeface="inherit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600" b="1" dirty="0">
                <a:latin typeface="inherit"/>
              </a:rPr>
              <a:t>“And so I tell you, “You are Peter, and upon this rock, I will build my Church, and the gates of hell shall not prevail against it. I will give you the keys of the kingdom of heaven. Whatever you bind on earth shall be bound in heaven; and whatever you loose on earth shall be loosed in heaven.”</a:t>
            </a: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121097" y="3063989"/>
            <a:ext cx="1832261" cy="19087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26255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01949" y="-363266"/>
            <a:ext cx="10856068" cy="2387600"/>
          </a:xfrm>
        </p:spPr>
        <p:txBody>
          <a:bodyPr>
            <a:normAutofit/>
          </a:bodyPr>
          <a:lstStyle/>
          <a:p>
            <a:r>
              <a:rPr lang="en-GB" b="1" u="sng" dirty="0" smtClean="0"/>
              <a:t>The Coat of Arms of Pope Leo XIV </a:t>
            </a:r>
            <a:br>
              <a:rPr lang="en-GB" b="1" u="sng" dirty="0" smtClean="0"/>
            </a:br>
            <a:r>
              <a:rPr lang="en-GB" b="1" u="sng" dirty="0" smtClean="0"/>
              <a:t> </a:t>
            </a:r>
            <a:endParaRPr lang="en-GB" b="1" u="sng" dirty="0"/>
          </a:p>
        </p:txBody>
      </p:sp>
      <p:sp>
        <p:nvSpPr>
          <p:cNvPr id="3" name="Rectangle 2"/>
          <p:cNvSpPr/>
          <p:nvPr/>
        </p:nvSpPr>
        <p:spPr>
          <a:xfrm>
            <a:off x="333983" y="1613836"/>
            <a:ext cx="6096000" cy="397031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b="0" i="0" dirty="0" smtClean="0">
                <a:solidFill>
                  <a:srgbClr val="242424"/>
                </a:solidFill>
                <a:effectLst/>
                <a:latin typeface="Segoe UI" panose="020B0502040204020203" pitchFamily="34" charset="0"/>
              </a:rPr>
              <a:t>The upper half features a white lily on a blue background, representing the Virgin Mary. Some suggest it could also be seen as a reference to the French influence in his home state of Illinois and family roots in Louisiana.</a:t>
            </a:r>
          </a:p>
          <a:p>
            <a:endParaRPr lang="en-GB" b="0" i="0" dirty="0" smtClean="0">
              <a:solidFill>
                <a:srgbClr val="242424"/>
              </a:solidFill>
              <a:effectLst/>
              <a:latin typeface="Segoe UI" panose="020B0502040204020203" pitchFamily="34" charset="0"/>
            </a:endParaRPr>
          </a:p>
          <a:p>
            <a:r>
              <a:rPr lang="en-GB" b="0" i="0" dirty="0" smtClean="0">
                <a:solidFill>
                  <a:srgbClr val="242424"/>
                </a:solidFill>
                <a:effectLst/>
                <a:latin typeface="Segoe UI" panose="020B0502040204020203" pitchFamily="34" charset="0"/>
              </a:rPr>
              <a:t>The lower half of the shield has a 'light background' and displays an image of a closed book and a heart pierced by an arrow – a reference to Saint Augustine, who described how the Word of God pierced his heart.</a:t>
            </a:r>
          </a:p>
          <a:p>
            <a:endParaRPr lang="en-GB" b="0" i="0" dirty="0" smtClean="0">
              <a:solidFill>
                <a:srgbClr val="242424"/>
              </a:solidFill>
              <a:effectLst/>
              <a:latin typeface="Segoe UI" panose="020B0502040204020203" pitchFamily="34" charset="0"/>
            </a:endParaRPr>
          </a:p>
          <a:p>
            <a:r>
              <a:rPr lang="en-GB" b="0" i="0" dirty="0" smtClean="0">
                <a:solidFill>
                  <a:srgbClr val="242424"/>
                </a:solidFill>
                <a:effectLst/>
                <a:latin typeface="Segoe UI" panose="020B0502040204020203" pitchFamily="34" charset="0"/>
              </a:rPr>
              <a:t>Pope Leo XIV has also chosen a motto that reflects the Augustinian tradition: 'In </a:t>
            </a:r>
            <a:r>
              <a:rPr lang="en-GB" b="0" i="0" dirty="0" err="1" smtClean="0">
                <a:solidFill>
                  <a:srgbClr val="242424"/>
                </a:solidFill>
                <a:effectLst/>
                <a:latin typeface="Segoe UI" panose="020B0502040204020203" pitchFamily="34" charset="0"/>
              </a:rPr>
              <a:t>Illo</a:t>
            </a:r>
            <a:r>
              <a:rPr lang="en-GB" b="0" i="0" dirty="0" smtClean="0">
                <a:solidFill>
                  <a:srgbClr val="242424"/>
                </a:solidFill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 smtClean="0">
                <a:solidFill>
                  <a:srgbClr val="242424"/>
                </a:solidFill>
                <a:effectLst/>
                <a:latin typeface="Segoe UI" panose="020B0502040204020203" pitchFamily="34" charset="0"/>
              </a:rPr>
              <a:t>uno</a:t>
            </a:r>
            <a:r>
              <a:rPr lang="en-GB" b="0" i="0" dirty="0" smtClean="0">
                <a:solidFill>
                  <a:srgbClr val="242424"/>
                </a:solidFill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 smtClean="0">
                <a:solidFill>
                  <a:srgbClr val="242424"/>
                </a:solidFill>
                <a:effectLst/>
                <a:latin typeface="Segoe UI" panose="020B0502040204020203" pitchFamily="34" charset="0"/>
              </a:rPr>
              <a:t>unum</a:t>
            </a:r>
            <a:r>
              <a:rPr lang="en-GB" b="0" i="0" dirty="0" smtClean="0">
                <a:solidFill>
                  <a:srgbClr val="242424"/>
                </a:solidFill>
                <a:effectLst/>
                <a:latin typeface="Segoe UI" panose="020B0502040204020203" pitchFamily="34" charset="0"/>
              </a:rPr>
              <a:t>', which means 'In the One, we are one', from Saint Augustine’s Exposition on Psalm 127.</a:t>
            </a:r>
            <a:endParaRPr lang="en-GB" b="0" i="0" dirty="0">
              <a:solidFill>
                <a:srgbClr val="242424"/>
              </a:solidFill>
              <a:effectLst/>
              <a:latin typeface="Segoe UI" panose="020B0502040204020203" pitchFamily="3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14657" y="1330532"/>
            <a:ext cx="4972050" cy="4905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522615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4CEDC0AB09992468BBB2D528F8B659D" ma:contentTypeVersion="16" ma:contentTypeDescription="Create a new document." ma:contentTypeScope="" ma:versionID="296240fab7d017cf2de098e0d86f179e">
  <xsd:schema xmlns:xsd="http://www.w3.org/2001/XMLSchema" xmlns:xs="http://www.w3.org/2001/XMLSchema" xmlns:p="http://schemas.microsoft.com/office/2006/metadata/properties" xmlns:ns2="002bf024-f882-4105-9f2b-0d6005f4e60c" xmlns:ns3="3b7c4085-a498-4cec-9e35-14387a0b4e7d" targetNamespace="http://schemas.microsoft.com/office/2006/metadata/properties" ma:root="true" ma:fieldsID="c784ed46d7ec8bc19f87a9e23432bd52" ns2:_="" ns3:_="">
    <xsd:import namespace="002bf024-f882-4105-9f2b-0d6005f4e60c"/>
    <xsd:import namespace="3b7c4085-a498-4cec-9e35-14387a0b4e7d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MediaServiceLocatio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02bf024-f882-4105-9f2b-0d6005f4e60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DateTaken" ma:index="12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5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16" nillable="true" ma:displayName="Location" ma:indexed="true" ma:internalName="MediaServiceLocation" ma:readOnly="true">
      <xsd:simpleType>
        <xsd:restriction base="dms:Text"/>
      </xsd:simpleType>
    </xsd:element>
    <xsd:element name="lcf76f155ced4ddcb4097134ff3c332f" ma:index="18" nillable="true" ma:taxonomy="true" ma:internalName="lcf76f155ced4ddcb4097134ff3c332f" ma:taxonomyFieldName="MediaServiceImageTags" ma:displayName="Image Tags" ma:readOnly="false" ma:fieldId="{5cf76f15-5ced-4ddc-b409-7134ff3c332f}" ma:taxonomyMulti="true" ma:sspId="3f668545-59db-40b1-8107-79e1d5d93b9b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20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BillingMetadata" ma:index="23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b7c4085-a498-4cec-9e35-14387a0b4e7d" elementFormDefault="qualified">
    <xsd:import namespace="http://schemas.microsoft.com/office/2006/documentManagement/types"/>
    <xsd:import namespace="http://schemas.microsoft.com/office/infopath/2007/PartnerControls"/>
    <xsd:element name="TaxCatchAll" ma:index="19" nillable="true" ma:displayName="Taxonomy Catch All Column" ma:hidden="true" ma:list="{6a2e63e8-5248-4d99-802b-9749961ec21a}" ma:internalName="TaxCatchAll" ma:showField="CatchAllData" ma:web="3b7c4085-a498-4cec-9e35-14387a0b4e7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21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2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3b7c4085-a498-4cec-9e35-14387a0b4e7d" xsi:nil="true"/>
    <lcf76f155ced4ddcb4097134ff3c332f xmlns="002bf024-f882-4105-9f2b-0d6005f4e60c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2C4F6A5A-B26F-4D2A-A20A-2771F9733B56}"/>
</file>

<file path=customXml/itemProps2.xml><?xml version="1.0" encoding="utf-8"?>
<ds:datastoreItem xmlns:ds="http://schemas.openxmlformats.org/officeDocument/2006/customXml" ds:itemID="{0F59E125-BB84-4EF7-B5FA-4F309AE33E49}"/>
</file>

<file path=customXml/itemProps3.xml><?xml version="1.0" encoding="utf-8"?>
<ds:datastoreItem xmlns:ds="http://schemas.openxmlformats.org/officeDocument/2006/customXml" ds:itemID="{FE94F5B8-0904-41D3-8D2F-286A5EE34F0B}"/>
</file>

<file path=docProps/app.xml><?xml version="1.0" encoding="utf-8"?>
<Properties xmlns="http://schemas.openxmlformats.org/officeDocument/2006/extended-properties" xmlns:vt="http://schemas.openxmlformats.org/officeDocument/2006/docPropsVTypes">
  <TotalTime>31</TotalTime>
  <Words>224</Words>
  <Application>Microsoft Office PowerPoint</Application>
  <PresentationFormat>Widescreen</PresentationFormat>
  <Paragraphs>10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9" baseType="lpstr">
      <vt:lpstr>Arial</vt:lpstr>
      <vt:lpstr>Calibri</vt:lpstr>
      <vt:lpstr>Calibri Light</vt:lpstr>
      <vt:lpstr>inherit</vt:lpstr>
      <vt:lpstr>Lato</vt:lpstr>
      <vt:lpstr>Segoe UI</vt:lpstr>
      <vt:lpstr>Office Theme</vt:lpstr>
      <vt:lpstr>The inauguration Mass of Pope Leo XIV   Sunday 18th May 2025</vt:lpstr>
      <vt:lpstr>The Coat of Arms of Pope Leo XIV  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inauguration of Pope Leo XIV -</dc:title>
  <dc:creator>Netta Costanzo</dc:creator>
  <cp:lastModifiedBy>Netta Costanzo</cp:lastModifiedBy>
  <cp:revision>5</cp:revision>
  <dcterms:created xsi:type="dcterms:W3CDTF">2025-05-18T16:07:51Z</dcterms:created>
  <dcterms:modified xsi:type="dcterms:W3CDTF">2025-05-18T16:40:37Z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0x01010084CEDC0AB09992468BBB2D528F8B659D</vt:lpwstr>
  </property>
</Properties>
</file>