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6"/>
  </p:notesMasterIdLst>
  <p:sldIdLst>
    <p:sldId id="2254" r:id="rId5"/>
    <p:sldId id="2255" r:id="rId6"/>
    <p:sldId id="2256" r:id="rId7"/>
    <p:sldId id="2257" r:id="rId8"/>
    <p:sldId id="2258" r:id="rId9"/>
    <p:sldId id="2259" r:id="rId10"/>
    <p:sldId id="2260" r:id="rId11"/>
    <p:sldId id="2261" r:id="rId12"/>
    <p:sldId id="2262" r:id="rId13"/>
    <p:sldId id="2263" r:id="rId14"/>
    <p:sldId id="2264" r:id="rId15"/>
    <p:sldId id="2265" r:id="rId16"/>
    <p:sldId id="2297" r:id="rId17"/>
    <p:sldId id="2269" r:id="rId18"/>
    <p:sldId id="2270" r:id="rId19"/>
    <p:sldId id="2271" r:id="rId20"/>
    <p:sldId id="2272" r:id="rId21"/>
    <p:sldId id="2273" r:id="rId22"/>
    <p:sldId id="2274" r:id="rId23"/>
    <p:sldId id="2275" r:id="rId24"/>
    <p:sldId id="2276" r:id="rId25"/>
    <p:sldId id="2277" r:id="rId26"/>
    <p:sldId id="2278" r:id="rId27"/>
    <p:sldId id="2279" r:id="rId28"/>
    <p:sldId id="2280" r:id="rId29"/>
    <p:sldId id="2281" r:id="rId30"/>
    <p:sldId id="2282" r:id="rId31"/>
    <p:sldId id="2283" r:id="rId32"/>
    <p:sldId id="2284" r:id="rId33"/>
    <p:sldId id="2285" r:id="rId34"/>
    <p:sldId id="2286" r:id="rId35"/>
    <p:sldId id="2289" r:id="rId36"/>
    <p:sldId id="2298" r:id="rId37"/>
    <p:sldId id="2299" r:id="rId38"/>
    <p:sldId id="2300" r:id="rId39"/>
    <p:sldId id="2301" r:id="rId40"/>
    <p:sldId id="2302" r:id="rId41"/>
    <p:sldId id="2303" r:id="rId42"/>
    <p:sldId id="2304" r:id="rId43"/>
    <p:sldId id="2305" r:id="rId44"/>
    <p:sldId id="2306" r:id="rId45"/>
    <p:sldId id="2307" r:id="rId46"/>
    <p:sldId id="2308" r:id="rId47"/>
    <p:sldId id="2310" r:id="rId48"/>
    <p:sldId id="2309" r:id="rId49"/>
    <p:sldId id="2311" r:id="rId50"/>
    <p:sldId id="2312" r:id="rId51"/>
    <p:sldId id="2290" r:id="rId52"/>
    <p:sldId id="2292" r:id="rId53"/>
    <p:sldId id="2293" r:id="rId54"/>
    <p:sldId id="229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A119A-DA5D-4D55-85F0-04A13A95BBB9}"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en-US"/>
        </a:p>
      </dgm:t>
    </dgm:pt>
    <dgm:pt modelId="{6BE9F87B-A27E-4C44-BC34-DB83C4A04673}">
      <dgm:prSet/>
      <dgm:spPr/>
      <dgm:t>
        <a:bodyPr/>
        <a:lstStyle/>
        <a:p>
          <a:r>
            <a:rPr lang="en-GB"/>
            <a:t>Differentiated </a:t>
          </a:r>
        </a:p>
      </dgm:t>
    </dgm:pt>
    <dgm:pt modelId="{65661AD9-7C9A-455A-B49C-F4D137A35C7C}" type="parTrans" cxnId="{893947B8-D62C-46C1-82F2-9BF2038157B8}">
      <dgm:prSet/>
      <dgm:spPr/>
      <dgm:t>
        <a:bodyPr/>
        <a:lstStyle/>
        <a:p>
          <a:endParaRPr lang="en-US"/>
        </a:p>
      </dgm:t>
    </dgm:pt>
    <dgm:pt modelId="{5A2EB486-DC0A-483F-A935-C4195E4C94F0}" type="sibTrans" cxnId="{893947B8-D62C-46C1-82F2-9BF2038157B8}">
      <dgm:prSet/>
      <dgm:spPr/>
      <dgm:t>
        <a:bodyPr/>
        <a:lstStyle/>
        <a:p>
          <a:endParaRPr lang="en-US"/>
        </a:p>
      </dgm:t>
    </dgm:pt>
    <dgm:pt modelId="{6F21E1A2-7A5E-4B68-9ECD-B85FA316DC01}">
      <dgm:prSet/>
      <dgm:spPr/>
      <dgm:t>
        <a:bodyPr/>
        <a:lstStyle/>
        <a:p>
          <a:r>
            <a:rPr lang="en-GB"/>
            <a:t>Cross curricular </a:t>
          </a:r>
        </a:p>
      </dgm:t>
    </dgm:pt>
    <dgm:pt modelId="{39847865-430F-4DC8-9A1F-81E3D4F91B6E}" type="parTrans" cxnId="{2C151F71-CDB3-42B2-B405-B8022A2AF08E}">
      <dgm:prSet/>
      <dgm:spPr/>
      <dgm:t>
        <a:bodyPr/>
        <a:lstStyle/>
        <a:p>
          <a:endParaRPr lang="en-US"/>
        </a:p>
      </dgm:t>
    </dgm:pt>
    <dgm:pt modelId="{832A32F4-F6FF-4A1F-8BF0-01714D73A884}" type="sibTrans" cxnId="{2C151F71-CDB3-42B2-B405-B8022A2AF08E}">
      <dgm:prSet/>
      <dgm:spPr/>
      <dgm:t>
        <a:bodyPr/>
        <a:lstStyle/>
        <a:p>
          <a:endParaRPr lang="en-US"/>
        </a:p>
      </dgm:t>
    </dgm:pt>
    <dgm:pt modelId="{B2B57C2D-F46E-4AEA-A83B-66EC38DC7291}">
      <dgm:prSet/>
      <dgm:spPr/>
      <dgm:t>
        <a:bodyPr/>
        <a:lstStyle/>
        <a:p>
          <a:r>
            <a:rPr lang="en-GB"/>
            <a:t>Integrated</a:t>
          </a:r>
        </a:p>
      </dgm:t>
    </dgm:pt>
    <dgm:pt modelId="{53A05C12-8C5C-4E11-A999-006BCA922733}" type="parTrans" cxnId="{FE6B2623-A748-47EA-8D21-0E58F2D6B53F}">
      <dgm:prSet/>
      <dgm:spPr/>
      <dgm:t>
        <a:bodyPr/>
        <a:lstStyle/>
        <a:p>
          <a:endParaRPr lang="en-US"/>
        </a:p>
      </dgm:t>
    </dgm:pt>
    <dgm:pt modelId="{40319CC7-1C6D-4F07-8B50-D3C6C7622588}" type="sibTrans" cxnId="{FE6B2623-A748-47EA-8D21-0E58F2D6B53F}">
      <dgm:prSet/>
      <dgm:spPr/>
      <dgm:t>
        <a:bodyPr/>
        <a:lstStyle/>
        <a:p>
          <a:endParaRPr lang="en-US"/>
        </a:p>
      </dgm:t>
    </dgm:pt>
    <dgm:pt modelId="{DC970C20-2141-4340-964F-2206F4A426BB}">
      <dgm:prSet/>
      <dgm:spPr/>
      <dgm:t>
        <a:bodyPr/>
        <a:lstStyle/>
        <a:p>
          <a:r>
            <a:rPr lang="en-GB"/>
            <a:t>Coordinated</a:t>
          </a:r>
        </a:p>
      </dgm:t>
    </dgm:pt>
    <dgm:pt modelId="{95850BC2-B2F8-44E0-8E5A-0EEB1F2EC128}" type="parTrans" cxnId="{2584CDB0-D268-4A55-AC9A-DDF94A4F824B}">
      <dgm:prSet/>
      <dgm:spPr/>
      <dgm:t>
        <a:bodyPr/>
        <a:lstStyle/>
        <a:p>
          <a:endParaRPr lang="en-US"/>
        </a:p>
      </dgm:t>
    </dgm:pt>
    <dgm:pt modelId="{9B1D689E-B35E-4C3F-82C4-B54E76378502}" type="sibTrans" cxnId="{2584CDB0-D268-4A55-AC9A-DDF94A4F824B}">
      <dgm:prSet/>
      <dgm:spPr/>
      <dgm:t>
        <a:bodyPr/>
        <a:lstStyle/>
        <a:p>
          <a:endParaRPr lang="en-US"/>
        </a:p>
      </dgm:t>
    </dgm:pt>
    <dgm:pt modelId="{EC08928A-A93F-442A-A4F0-F7B7436074F9}">
      <dgm:prSet/>
      <dgm:spPr/>
      <dgm:t>
        <a:bodyPr/>
        <a:lstStyle/>
        <a:p>
          <a:r>
            <a:rPr lang="en-GB"/>
            <a:t>Balanced </a:t>
          </a:r>
        </a:p>
      </dgm:t>
    </dgm:pt>
    <dgm:pt modelId="{605DF8F7-C215-482C-9C6C-6964DEDA7E27}" type="parTrans" cxnId="{72F82F81-B770-463A-B27D-8E6E7C49E310}">
      <dgm:prSet/>
      <dgm:spPr/>
      <dgm:t>
        <a:bodyPr/>
        <a:lstStyle/>
        <a:p>
          <a:endParaRPr lang="en-US"/>
        </a:p>
      </dgm:t>
    </dgm:pt>
    <dgm:pt modelId="{C4075D9C-39E6-413B-9F5C-D702E12320A8}" type="sibTrans" cxnId="{72F82F81-B770-463A-B27D-8E6E7C49E310}">
      <dgm:prSet/>
      <dgm:spPr/>
      <dgm:t>
        <a:bodyPr/>
        <a:lstStyle/>
        <a:p>
          <a:endParaRPr lang="en-US"/>
        </a:p>
      </dgm:t>
    </dgm:pt>
    <dgm:pt modelId="{B55B8DB4-E512-4420-9CAE-88E8A6B9031D}">
      <dgm:prSet phldrT="[Text]"/>
      <dgm:spPr>
        <a:solidFill>
          <a:schemeClr val="accent1">
            <a:lumMod val="20000"/>
            <a:lumOff val="80000"/>
          </a:schemeClr>
        </a:solidFill>
      </dgm:spPr>
      <dgm:t>
        <a:bodyPr/>
        <a:lstStyle/>
        <a:p>
          <a:r>
            <a:rPr lang="en-GB"/>
            <a:t>Progressive and developmental </a:t>
          </a:r>
          <a:endParaRPr lang="en-US"/>
        </a:p>
      </dgm:t>
    </dgm:pt>
    <dgm:pt modelId="{13921CE5-3A54-4FAA-8483-A594A84777B2}" type="sibTrans" cxnId="{30150957-7978-4A17-ABC3-F37594E0DB26}">
      <dgm:prSet/>
      <dgm:spPr/>
      <dgm:t>
        <a:bodyPr/>
        <a:lstStyle/>
        <a:p>
          <a:endParaRPr lang="en-US"/>
        </a:p>
      </dgm:t>
    </dgm:pt>
    <dgm:pt modelId="{AE953B41-5AA1-4D9B-8F2E-83DBFB245A7E}" type="parTrans" cxnId="{30150957-7978-4A17-ABC3-F37594E0DB26}">
      <dgm:prSet/>
      <dgm:spPr/>
      <dgm:t>
        <a:bodyPr/>
        <a:lstStyle/>
        <a:p>
          <a:endParaRPr lang="en-US"/>
        </a:p>
      </dgm:t>
    </dgm:pt>
    <dgm:pt modelId="{FB87B5DA-26BB-49F0-A67B-E8C2843DDCEB}">
      <dgm:prSet phldrT="[Text]"/>
      <dgm:spPr>
        <a:solidFill>
          <a:schemeClr val="bg1"/>
        </a:solidFill>
      </dgm:spPr>
      <dgm:t>
        <a:bodyPr/>
        <a:lstStyle/>
        <a:p>
          <a:endParaRPr lang="en-US"/>
        </a:p>
      </dgm:t>
    </dgm:pt>
    <dgm:pt modelId="{E6BB3C4B-0A5E-4A6E-B4F0-FBA0AD8697B7}" type="sibTrans" cxnId="{DCA31BC4-67DD-4E2F-BE53-6417E40B0C96}">
      <dgm:prSet/>
      <dgm:spPr/>
      <dgm:t>
        <a:bodyPr/>
        <a:lstStyle/>
        <a:p>
          <a:endParaRPr lang="en-US"/>
        </a:p>
      </dgm:t>
    </dgm:pt>
    <dgm:pt modelId="{7955E908-58D7-43E9-BAD8-1540235AF298}" type="parTrans" cxnId="{DCA31BC4-67DD-4E2F-BE53-6417E40B0C96}">
      <dgm:prSet/>
      <dgm:spPr/>
      <dgm:t>
        <a:bodyPr/>
        <a:lstStyle/>
        <a:p>
          <a:endParaRPr lang="en-US"/>
        </a:p>
      </dgm:t>
    </dgm:pt>
    <dgm:pt modelId="{5822C4B0-0083-4683-8447-51168BAC4A25}" type="pres">
      <dgm:prSet presAssocID="{4D5A119A-DA5D-4D55-85F0-04A13A95BBB9}" presName="theList" presStyleCnt="0">
        <dgm:presLayoutVars>
          <dgm:dir/>
          <dgm:animLvl val="lvl"/>
          <dgm:resizeHandles val="exact"/>
        </dgm:presLayoutVars>
      </dgm:prSet>
      <dgm:spPr/>
    </dgm:pt>
    <dgm:pt modelId="{4617A796-9C91-46F2-89AD-23564DAF2099}" type="pres">
      <dgm:prSet presAssocID="{FB87B5DA-26BB-49F0-A67B-E8C2843DDCEB}" presName="compNode" presStyleCnt="0"/>
      <dgm:spPr/>
    </dgm:pt>
    <dgm:pt modelId="{667DDBE4-8221-4FB1-ABEE-2C63AEC4262F}" type="pres">
      <dgm:prSet presAssocID="{FB87B5DA-26BB-49F0-A67B-E8C2843DDCEB}" presName="aNode" presStyleLbl="bgShp" presStyleIdx="0" presStyleCnt="1"/>
      <dgm:spPr/>
    </dgm:pt>
    <dgm:pt modelId="{31DA2AE0-09E7-440C-8D86-36A103928A13}" type="pres">
      <dgm:prSet presAssocID="{FB87B5DA-26BB-49F0-A67B-E8C2843DDCEB}" presName="textNode" presStyleLbl="bgShp" presStyleIdx="0" presStyleCnt="1"/>
      <dgm:spPr/>
    </dgm:pt>
    <dgm:pt modelId="{34DF87CA-AC7E-4C96-9C00-6AA3398F2D73}" type="pres">
      <dgm:prSet presAssocID="{FB87B5DA-26BB-49F0-A67B-E8C2843DDCEB}" presName="compChildNode" presStyleCnt="0"/>
      <dgm:spPr/>
    </dgm:pt>
    <dgm:pt modelId="{EEFFFB2A-F297-4652-86C3-1F63033297B5}" type="pres">
      <dgm:prSet presAssocID="{FB87B5DA-26BB-49F0-A67B-E8C2843DDCEB}" presName="theInnerList" presStyleCnt="0"/>
      <dgm:spPr/>
    </dgm:pt>
    <dgm:pt modelId="{9B7D4441-8E7F-42C8-85A0-D79D1A46C29E}" type="pres">
      <dgm:prSet presAssocID="{B55B8DB4-E512-4420-9CAE-88E8A6B9031D}" presName="childNode" presStyleLbl="node1" presStyleIdx="0" presStyleCnt="6">
        <dgm:presLayoutVars>
          <dgm:bulletEnabled val="1"/>
        </dgm:presLayoutVars>
      </dgm:prSet>
      <dgm:spPr/>
    </dgm:pt>
    <dgm:pt modelId="{272F2CD0-52CD-45CC-97C7-F797510A1AD6}" type="pres">
      <dgm:prSet presAssocID="{B55B8DB4-E512-4420-9CAE-88E8A6B9031D}" presName="aSpace2" presStyleCnt="0"/>
      <dgm:spPr/>
    </dgm:pt>
    <dgm:pt modelId="{C487D334-F586-46AD-AADA-A2D3621D1AA2}" type="pres">
      <dgm:prSet presAssocID="{6BE9F87B-A27E-4C44-BC34-DB83C4A04673}" presName="childNode" presStyleLbl="node1" presStyleIdx="1" presStyleCnt="6">
        <dgm:presLayoutVars>
          <dgm:bulletEnabled val="1"/>
        </dgm:presLayoutVars>
      </dgm:prSet>
      <dgm:spPr/>
    </dgm:pt>
    <dgm:pt modelId="{E94BA967-6ECF-4950-8E1B-364C3761B961}" type="pres">
      <dgm:prSet presAssocID="{6BE9F87B-A27E-4C44-BC34-DB83C4A04673}" presName="aSpace2" presStyleCnt="0"/>
      <dgm:spPr/>
    </dgm:pt>
    <dgm:pt modelId="{F08C9598-E3BB-4D8B-ABAC-80A714F59644}" type="pres">
      <dgm:prSet presAssocID="{6F21E1A2-7A5E-4B68-9ECD-B85FA316DC01}" presName="childNode" presStyleLbl="node1" presStyleIdx="2" presStyleCnt="6">
        <dgm:presLayoutVars>
          <dgm:bulletEnabled val="1"/>
        </dgm:presLayoutVars>
      </dgm:prSet>
      <dgm:spPr/>
    </dgm:pt>
    <dgm:pt modelId="{99BCD8A8-77A0-4559-8E3E-2B6011ACBF88}" type="pres">
      <dgm:prSet presAssocID="{6F21E1A2-7A5E-4B68-9ECD-B85FA316DC01}" presName="aSpace2" presStyleCnt="0"/>
      <dgm:spPr/>
    </dgm:pt>
    <dgm:pt modelId="{69C7CBC0-F9BB-434B-9C8A-DA2EA487FD87}" type="pres">
      <dgm:prSet presAssocID="{B2B57C2D-F46E-4AEA-A83B-66EC38DC7291}" presName="childNode" presStyleLbl="node1" presStyleIdx="3" presStyleCnt="6">
        <dgm:presLayoutVars>
          <dgm:bulletEnabled val="1"/>
        </dgm:presLayoutVars>
      </dgm:prSet>
      <dgm:spPr/>
    </dgm:pt>
    <dgm:pt modelId="{E17245BE-C1DD-4D3C-8198-5A3F67506E86}" type="pres">
      <dgm:prSet presAssocID="{B2B57C2D-F46E-4AEA-A83B-66EC38DC7291}" presName="aSpace2" presStyleCnt="0"/>
      <dgm:spPr/>
    </dgm:pt>
    <dgm:pt modelId="{206CD04F-D2E6-4B69-96C3-C5E81C17453A}" type="pres">
      <dgm:prSet presAssocID="{EC08928A-A93F-442A-A4F0-F7B7436074F9}" presName="childNode" presStyleLbl="node1" presStyleIdx="4" presStyleCnt="6" custLinFactY="100000" custLinFactNeighborX="-127" custLinFactNeighborY="133155">
        <dgm:presLayoutVars>
          <dgm:bulletEnabled val="1"/>
        </dgm:presLayoutVars>
      </dgm:prSet>
      <dgm:spPr/>
    </dgm:pt>
    <dgm:pt modelId="{713EE1D1-DD23-4E02-AD0C-E2EC12D4D9EC}" type="pres">
      <dgm:prSet presAssocID="{EC08928A-A93F-442A-A4F0-F7B7436074F9}" presName="aSpace2" presStyleCnt="0"/>
      <dgm:spPr/>
    </dgm:pt>
    <dgm:pt modelId="{A857D40F-603B-466C-AC6A-334B62717606}" type="pres">
      <dgm:prSet presAssocID="{DC970C20-2141-4340-964F-2206F4A426BB}" presName="childNode" presStyleLbl="node1" presStyleIdx="5" presStyleCnt="6" custLinFactY="-100000" custLinFactNeighborX="-383" custLinFactNeighborY="-101197">
        <dgm:presLayoutVars>
          <dgm:bulletEnabled val="1"/>
        </dgm:presLayoutVars>
      </dgm:prSet>
      <dgm:spPr/>
    </dgm:pt>
  </dgm:ptLst>
  <dgm:cxnLst>
    <dgm:cxn modelId="{A3AC8415-5DE9-49D2-B72C-592BBAFE365E}" type="presOf" srcId="{B55B8DB4-E512-4420-9CAE-88E8A6B9031D}" destId="{9B7D4441-8E7F-42C8-85A0-D79D1A46C29E}" srcOrd="0" destOrd="0" presId="urn:microsoft.com/office/officeart/2005/8/layout/lProcess2"/>
    <dgm:cxn modelId="{FE6B2623-A748-47EA-8D21-0E58F2D6B53F}" srcId="{FB87B5DA-26BB-49F0-A67B-E8C2843DDCEB}" destId="{B2B57C2D-F46E-4AEA-A83B-66EC38DC7291}" srcOrd="3" destOrd="0" parTransId="{53A05C12-8C5C-4E11-A999-006BCA922733}" sibTransId="{40319CC7-1C6D-4F07-8B50-D3C6C7622588}"/>
    <dgm:cxn modelId="{C6375024-9669-4D1E-9521-93AFF68B159A}" type="presOf" srcId="{6BE9F87B-A27E-4C44-BC34-DB83C4A04673}" destId="{C487D334-F586-46AD-AADA-A2D3621D1AA2}" srcOrd="0" destOrd="0" presId="urn:microsoft.com/office/officeart/2005/8/layout/lProcess2"/>
    <dgm:cxn modelId="{2C151F71-CDB3-42B2-B405-B8022A2AF08E}" srcId="{FB87B5DA-26BB-49F0-A67B-E8C2843DDCEB}" destId="{6F21E1A2-7A5E-4B68-9ECD-B85FA316DC01}" srcOrd="2" destOrd="0" parTransId="{39847865-430F-4DC8-9A1F-81E3D4F91B6E}" sibTransId="{832A32F4-F6FF-4A1F-8BF0-01714D73A884}"/>
    <dgm:cxn modelId="{30150957-7978-4A17-ABC3-F37594E0DB26}" srcId="{FB87B5DA-26BB-49F0-A67B-E8C2843DDCEB}" destId="{B55B8DB4-E512-4420-9CAE-88E8A6B9031D}" srcOrd="0" destOrd="0" parTransId="{AE953B41-5AA1-4D9B-8F2E-83DBFB245A7E}" sibTransId="{13921CE5-3A54-4FAA-8483-A594A84777B2}"/>
    <dgm:cxn modelId="{03927880-8465-4504-AE6F-1E35A459AC3E}" type="presOf" srcId="{4D5A119A-DA5D-4D55-85F0-04A13A95BBB9}" destId="{5822C4B0-0083-4683-8447-51168BAC4A25}" srcOrd="0" destOrd="0" presId="urn:microsoft.com/office/officeart/2005/8/layout/lProcess2"/>
    <dgm:cxn modelId="{72F82F81-B770-463A-B27D-8E6E7C49E310}" srcId="{FB87B5DA-26BB-49F0-A67B-E8C2843DDCEB}" destId="{EC08928A-A93F-442A-A4F0-F7B7436074F9}" srcOrd="4" destOrd="0" parTransId="{605DF8F7-C215-482C-9C6C-6964DEDA7E27}" sibTransId="{C4075D9C-39E6-413B-9F5C-D702E12320A8}"/>
    <dgm:cxn modelId="{4CE7B486-CCFC-40BE-8633-FE728E833315}" type="presOf" srcId="{B2B57C2D-F46E-4AEA-A83B-66EC38DC7291}" destId="{69C7CBC0-F9BB-434B-9C8A-DA2EA487FD87}" srcOrd="0" destOrd="0" presId="urn:microsoft.com/office/officeart/2005/8/layout/lProcess2"/>
    <dgm:cxn modelId="{78ABEC89-F10F-41D6-AC11-E15B2CBCFBF5}" type="presOf" srcId="{FB87B5DA-26BB-49F0-A67B-E8C2843DDCEB}" destId="{31DA2AE0-09E7-440C-8D86-36A103928A13}" srcOrd="1" destOrd="0" presId="urn:microsoft.com/office/officeart/2005/8/layout/lProcess2"/>
    <dgm:cxn modelId="{053B828C-EED3-4D40-8FAE-083B97FBA85A}" type="presOf" srcId="{EC08928A-A93F-442A-A4F0-F7B7436074F9}" destId="{206CD04F-D2E6-4B69-96C3-C5E81C17453A}" srcOrd="0" destOrd="0" presId="urn:microsoft.com/office/officeart/2005/8/layout/lProcess2"/>
    <dgm:cxn modelId="{2584CDB0-D268-4A55-AC9A-DDF94A4F824B}" srcId="{FB87B5DA-26BB-49F0-A67B-E8C2843DDCEB}" destId="{DC970C20-2141-4340-964F-2206F4A426BB}" srcOrd="5" destOrd="0" parTransId="{95850BC2-B2F8-44E0-8E5A-0EEB1F2EC128}" sibTransId="{9B1D689E-B35E-4C3F-82C4-B54E76378502}"/>
    <dgm:cxn modelId="{04F505B3-BC38-41EB-B96B-5AD11836C19F}" type="presOf" srcId="{6F21E1A2-7A5E-4B68-9ECD-B85FA316DC01}" destId="{F08C9598-E3BB-4D8B-ABAC-80A714F59644}" srcOrd="0" destOrd="0" presId="urn:microsoft.com/office/officeart/2005/8/layout/lProcess2"/>
    <dgm:cxn modelId="{893947B8-D62C-46C1-82F2-9BF2038157B8}" srcId="{FB87B5DA-26BB-49F0-A67B-E8C2843DDCEB}" destId="{6BE9F87B-A27E-4C44-BC34-DB83C4A04673}" srcOrd="1" destOrd="0" parTransId="{65661AD9-7C9A-455A-B49C-F4D137A35C7C}" sibTransId="{5A2EB486-DC0A-483F-A935-C4195E4C94F0}"/>
    <dgm:cxn modelId="{DCA31BC4-67DD-4E2F-BE53-6417E40B0C96}" srcId="{4D5A119A-DA5D-4D55-85F0-04A13A95BBB9}" destId="{FB87B5DA-26BB-49F0-A67B-E8C2843DDCEB}" srcOrd="0" destOrd="0" parTransId="{7955E908-58D7-43E9-BAD8-1540235AF298}" sibTransId="{E6BB3C4B-0A5E-4A6E-B4F0-FBA0AD8697B7}"/>
    <dgm:cxn modelId="{2ECD36C5-DA0D-4124-8E85-B8ACF38F4D6B}" type="presOf" srcId="{FB87B5DA-26BB-49F0-A67B-E8C2843DDCEB}" destId="{667DDBE4-8221-4FB1-ABEE-2C63AEC4262F}" srcOrd="0" destOrd="0" presId="urn:microsoft.com/office/officeart/2005/8/layout/lProcess2"/>
    <dgm:cxn modelId="{123315E8-06B3-4463-88DE-C3D8F7C5F120}" type="presOf" srcId="{DC970C20-2141-4340-964F-2206F4A426BB}" destId="{A857D40F-603B-466C-AC6A-334B62717606}" srcOrd="0" destOrd="0" presId="urn:microsoft.com/office/officeart/2005/8/layout/lProcess2"/>
    <dgm:cxn modelId="{FB202B62-4CD6-4611-BB58-E3EB7E003DE3}" type="presParOf" srcId="{5822C4B0-0083-4683-8447-51168BAC4A25}" destId="{4617A796-9C91-46F2-89AD-23564DAF2099}" srcOrd="0" destOrd="0" presId="urn:microsoft.com/office/officeart/2005/8/layout/lProcess2"/>
    <dgm:cxn modelId="{051DA091-9975-4FEA-9411-4CC829D59587}" type="presParOf" srcId="{4617A796-9C91-46F2-89AD-23564DAF2099}" destId="{667DDBE4-8221-4FB1-ABEE-2C63AEC4262F}" srcOrd="0" destOrd="0" presId="urn:microsoft.com/office/officeart/2005/8/layout/lProcess2"/>
    <dgm:cxn modelId="{7828A3AC-78DF-401F-9E6B-B8A5C29BC329}" type="presParOf" srcId="{4617A796-9C91-46F2-89AD-23564DAF2099}" destId="{31DA2AE0-09E7-440C-8D86-36A103928A13}" srcOrd="1" destOrd="0" presId="urn:microsoft.com/office/officeart/2005/8/layout/lProcess2"/>
    <dgm:cxn modelId="{388FF9A1-80DD-4DEE-B88E-06096AADBE99}" type="presParOf" srcId="{4617A796-9C91-46F2-89AD-23564DAF2099}" destId="{34DF87CA-AC7E-4C96-9C00-6AA3398F2D73}" srcOrd="2" destOrd="0" presId="urn:microsoft.com/office/officeart/2005/8/layout/lProcess2"/>
    <dgm:cxn modelId="{4EFBDDDA-ACBA-4ACE-91A6-08E01E2851EE}" type="presParOf" srcId="{34DF87CA-AC7E-4C96-9C00-6AA3398F2D73}" destId="{EEFFFB2A-F297-4652-86C3-1F63033297B5}" srcOrd="0" destOrd="0" presId="urn:microsoft.com/office/officeart/2005/8/layout/lProcess2"/>
    <dgm:cxn modelId="{43EE44EF-DCEA-4B6A-A0FC-FBDC02B2E36B}" type="presParOf" srcId="{EEFFFB2A-F297-4652-86C3-1F63033297B5}" destId="{9B7D4441-8E7F-42C8-85A0-D79D1A46C29E}" srcOrd="0" destOrd="0" presId="urn:microsoft.com/office/officeart/2005/8/layout/lProcess2"/>
    <dgm:cxn modelId="{5017BF41-C98E-41F6-B6A9-404CB0641806}" type="presParOf" srcId="{EEFFFB2A-F297-4652-86C3-1F63033297B5}" destId="{272F2CD0-52CD-45CC-97C7-F797510A1AD6}" srcOrd="1" destOrd="0" presId="urn:microsoft.com/office/officeart/2005/8/layout/lProcess2"/>
    <dgm:cxn modelId="{7AF7794D-A1FE-46C0-BD39-9D230950F27C}" type="presParOf" srcId="{EEFFFB2A-F297-4652-86C3-1F63033297B5}" destId="{C487D334-F586-46AD-AADA-A2D3621D1AA2}" srcOrd="2" destOrd="0" presId="urn:microsoft.com/office/officeart/2005/8/layout/lProcess2"/>
    <dgm:cxn modelId="{CF88B2AD-DDF3-48D6-A0A3-4A8FBDA20005}" type="presParOf" srcId="{EEFFFB2A-F297-4652-86C3-1F63033297B5}" destId="{E94BA967-6ECF-4950-8E1B-364C3761B961}" srcOrd="3" destOrd="0" presId="urn:microsoft.com/office/officeart/2005/8/layout/lProcess2"/>
    <dgm:cxn modelId="{A82F5F04-7C6C-4D45-8897-C551DABF3A6A}" type="presParOf" srcId="{EEFFFB2A-F297-4652-86C3-1F63033297B5}" destId="{F08C9598-E3BB-4D8B-ABAC-80A714F59644}" srcOrd="4" destOrd="0" presId="urn:microsoft.com/office/officeart/2005/8/layout/lProcess2"/>
    <dgm:cxn modelId="{D283E745-A023-4279-AD52-5B2006743498}" type="presParOf" srcId="{EEFFFB2A-F297-4652-86C3-1F63033297B5}" destId="{99BCD8A8-77A0-4559-8E3E-2B6011ACBF88}" srcOrd="5" destOrd="0" presId="urn:microsoft.com/office/officeart/2005/8/layout/lProcess2"/>
    <dgm:cxn modelId="{7CDBBF34-1F14-4321-B418-5C3B0013648A}" type="presParOf" srcId="{EEFFFB2A-F297-4652-86C3-1F63033297B5}" destId="{69C7CBC0-F9BB-434B-9C8A-DA2EA487FD87}" srcOrd="6" destOrd="0" presId="urn:microsoft.com/office/officeart/2005/8/layout/lProcess2"/>
    <dgm:cxn modelId="{6DCA6AC8-3697-4332-B205-D42D994C3305}" type="presParOf" srcId="{EEFFFB2A-F297-4652-86C3-1F63033297B5}" destId="{E17245BE-C1DD-4D3C-8198-5A3F67506E86}" srcOrd="7" destOrd="0" presId="urn:microsoft.com/office/officeart/2005/8/layout/lProcess2"/>
    <dgm:cxn modelId="{CE227D89-88C9-4BB6-9BCE-4D6753887465}" type="presParOf" srcId="{EEFFFB2A-F297-4652-86C3-1F63033297B5}" destId="{206CD04F-D2E6-4B69-96C3-C5E81C17453A}" srcOrd="8" destOrd="0" presId="urn:microsoft.com/office/officeart/2005/8/layout/lProcess2"/>
    <dgm:cxn modelId="{AA57031C-5FDF-465C-AE01-DDACCE20B570}" type="presParOf" srcId="{EEFFFB2A-F297-4652-86C3-1F63033297B5}" destId="{713EE1D1-DD23-4E02-AD0C-E2EC12D4D9EC}" srcOrd="9" destOrd="0" presId="urn:microsoft.com/office/officeart/2005/8/layout/lProcess2"/>
    <dgm:cxn modelId="{C61B233E-26E0-4DD5-9AF3-CAF0F179830D}" type="presParOf" srcId="{EEFFFB2A-F297-4652-86C3-1F63033297B5}" destId="{A857D40F-603B-466C-AC6A-334B62717606}"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DBE4-8221-4FB1-ABEE-2C63AEC4262F}">
      <dsp:nvSpPr>
        <dsp:cNvPr id="0" name=""/>
        <dsp:cNvSpPr/>
      </dsp:nvSpPr>
      <dsp:spPr>
        <a:xfrm>
          <a:off x="0" y="0"/>
          <a:ext cx="11651775" cy="5030337"/>
        </a:xfrm>
        <a:prstGeom prst="roundRect">
          <a:avLst>
            <a:gd name="adj" fmla="val 10000"/>
          </a:avLst>
        </a:prstGeom>
        <a:solidFill>
          <a:schemeClr val="bg1"/>
        </a:solidFill>
        <a:ln>
          <a:noFill/>
        </a:ln>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0" y="0"/>
        <a:ext cx="11651775" cy="1509101"/>
      </dsp:txXfrm>
    </dsp:sp>
    <dsp:sp modelId="{9B7D4441-8E7F-42C8-85A0-D79D1A46C29E}">
      <dsp:nvSpPr>
        <dsp:cNvPr id="0" name=""/>
        <dsp:cNvSpPr/>
      </dsp:nvSpPr>
      <dsp:spPr>
        <a:xfrm>
          <a:off x="1165177" y="1509346"/>
          <a:ext cx="9321420" cy="482954"/>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a:t>Progressive and developmental </a:t>
          </a:r>
          <a:endParaRPr lang="en-US" sz="2700" kern="1200"/>
        </a:p>
      </dsp:txBody>
      <dsp:txXfrm>
        <a:off x="1179322" y="1523491"/>
        <a:ext cx="9293130" cy="454664"/>
      </dsp:txXfrm>
    </dsp:sp>
    <dsp:sp modelId="{C487D334-F586-46AD-AADA-A2D3621D1AA2}">
      <dsp:nvSpPr>
        <dsp:cNvPr id="0" name=""/>
        <dsp:cNvSpPr/>
      </dsp:nvSpPr>
      <dsp:spPr>
        <a:xfrm>
          <a:off x="1165177" y="2066601"/>
          <a:ext cx="9321420" cy="482954"/>
        </a:xfrm>
        <a:prstGeom prst="roundRect">
          <a:avLst>
            <a:gd name="adj" fmla="val 10000"/>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a:t>Differentiated </a:t>
          </a:r>
        </a:p>
      </dsp:txBody>
      <dsp:txXfrm>
        <a:off x="1179322" y="2080746"/>
        <a:ext cx="9293130" cy="454664"/>
      </dsp:txXfrm>
    </dsp:sp>
    <dsp:sp modelId="{F08C9598-E3BB-4D8B-ABAC-80A714F59644}">
      <dsp:nvSpPr>
        <dsp:cNvPr id="0" name=""/>
        <dsp:cNvSpPr/>
      </dsp:nvSpPr>
      <dsp:spPr>
        <a:xfrm>
          <a:off x="1165177" y="2623856"/>
          <a:ext cx="9321420" cy="482954"/>
        </a:xfrm>
        <a:prstGeom prst="roundRect">
          <a:avLst>
            <a:gd name="adj" fmla="val 10000"/>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a:t>Cross curricular </a:t>
          </a:r>
        </a:p>
      </dsp:txBody>
      <dsp:txXfrm>
        <a:off x="1179322" y="2638001"/>
        <a:ext cx="9293130" cy="454664"/>
      </dsp:txXfrm>
    </dsp:sp>
    <dsp:sp modelId="{69C7CBC0-F9BB-434B-9C8A-DA2EA487FD87}">
      <dsp:nvSpPr>
        <dsp:cNvPr id="0" name=""/>
        <dsp:cNvSpPr/>
      </dsp:nvSpPr>
      <dsp:spPr>
        <a:xfrm>
          <a:off x="1165177" y="3181110"/>
          <a:ext cx="9321420" cy="482954"/>
        </a:xfrm>
        <a:prstGeom prst="roundRect">
          <a:avLst>
            <a:gd name="adj" fmla="val 10000"/>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a:t>Integrated</a:t>
          </a:r>
        </a:p>
      </dsp:txBody>
      <dsp:txXfrm>
        <a:off x="1179322" y="3195255"/>
        <a:ext cx="9293130" cy="454664"/>
      </dsp:txXfrm>
    </dsp:sp>
    <dsp:sp modelId="{206CD04F-D2E6-4B69-96C3-C5E81C17453A}">
      <dsp:nvSpPr>
        <dsp:cNvPr id="0" name=""/>
        <dsp:cNvSpPr/>
      </dsp:nvSpPr>
      <dsp:spPr>
        <a:xfrm>
          <a:off x="1153339" y="4320254"/>
          <a:ext cx="9321420" cy="482954"/>
        </a:xfrm>
        <a:prstGeom prst="roundRect">
          <a:avLst>
            <a:gd name="adj" fmla="val 10000"/>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a:t>Balanced </a:t>
          </a:r>
        </a:p>
      </dsp:txBody>
      <dsp:txXfrm>
        <a:off x="1167484" y="4334399"/>
        <a:ext cx="9293130" cy="454664"/>
      </dsp:txXfrm>
    </dsp:sp>
    <dsp:sp modelId="{A857D40F-603B-466C-AC6A-334B62717606}">
      <dsp:nvSpPr>
        <dsp:cNvPr id="0" name=""/>
        <dsp:cNvSpPr/>
      </dsp:nvSpPr>
      <dsp:spPr>
        <a:xfrm>
          <a:off x="1129476" y="3737476"/>
          <a:ext cx="9321420" cy="482954"/>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a:t>Coordinated</a:t>
          </a:r>
        </a:p>
      </dsp:txBody>
      <dsp:txXfrm>
        <a:off x="1143621" y="3751621"/>
        <a:ext cx="9293130" cy="4546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9F8D1-FDAD-4A7E-B914-736D5563B60B}" type="datetimeFigureOut">
              <a:rPr lang="en-GB" smtClean="0"/>
              <a:t>18/06/2024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1B5AC-D0A8-4B88-BBB1-66C490FBDEA7}" type="slidenum">
              <a:rPr lang="en-GB" smtClean="0"/>
              <a:t>‹#›</a:t>
            </a:fld>
            <a:endParaRPr lang="en-GB"/>
          </a:p>
        </p:txBody>
      </p:sp>
    </p:spTree>
    <p:extLst>
      <p:ext uri="{BB962C8B-B14F-4D97-AF65-F5344CB8AC3E}">
        <p14:creationId xmlns:p14="http://schemas.microsoft.com/office/powerpoint/2010/main" val="183280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308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THAs well s the wonderful aspects of our world and the internet……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898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tos</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35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22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9D537-9CED-406B-83DB-4D9358BE7D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85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 at forefront!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07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000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th</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61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Must</a:t>
            </a:r>
            <a:r>
              <a:rPr lang="en-GB" baseline="0"/>
              <a:t> qualify as good education </a:t>
            </a:r>
          </a:p>
          <a:p>
            <a:endParaRPr lang="en-GB"/>
          </a:p>
          <a:p>
            <a:r>
              <a:rPr lang="en-GB"/>
              <a:t>Like  any good curriculum – planned and developmental.</a:t>
            </a:r>
            <a:r>
              <a:rPr lang="en-GB" baseline="0"/>
              <a:t> Appropriate to age and develops a deeper understanding as pupils mature. </a:t>
            </a:r>
          </a:p>
          <a:p>
            <a:endParaRPr lang="en-GB" baseline="0"/>
          </a:p>
          <a:p>
            <a:r>
              <a:rPr lang="en-GB" baseline="0"/>
              <a:t>Differentiated and ADAPTED. TRAINING UNDERTAKEN IF PARTICULAR NEED. SEN not withdrawn because of lack of resources or training.</a:t>
            </a:r>
          </a:p>
          <a:p>
            <a:endParaRPr lang="en-GB" baseline="0"/>
          </a:p>
          <a:p>
            <a:r>
              <a:rPr lang="en-GB" baseline="0"/>
              <a:t>Cross-teach the content where it is most  appropriate. </a:t>
            </a:r>
          </a:p>
          <a:p>
            <a:r>
              <a:rPr lang="en-GB" baseline="0"/>
              <a:t>PSHE, RE, SCIENCE ICT- EACH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1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th</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315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th</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47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1D2D1-1F24-4FE5-BDF2-E4E9CFF9771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943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th</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3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87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35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484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282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7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595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th</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397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a:t>‘school-based programmes are complemented with the involvement of parents and teachers, training institutes and youth-friendly services</a:t>
            </a:r>
            <a:r>
              <a:rPr lang="en-GB" sz="2400" b="1"/>
              <a:t>.’</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241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a:t>‘school-based programmes are complemented with the involvement of parents and teachers, training institutes and youth-friendly services</a:t>
            </a:r>
            <a:r>
              <a:rPr lang="en-GB" sz="2400" b="1"/>
              <a:t>.’</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90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05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a:r>
          </a:p>
          <a:p>
            <a:r>
              <a:rPr lang="en-GB" dirty="0"/>
              <a:t>Link between parents as first teachers and parent</a:t>
            </a:r>
            <a:r>
              <a:rPr lang="en-GB" baseline="0" dirty="0"/>
              <a:t> rights. </a:t>
            </a:r>
          </a:p>
          <a:p>
            <a:r>
              <a:rPr lang="en-GB" baseline="0" dirty="0"/>
              <a:t>Reassure  they will be informed about what they will be learning.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721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582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641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44162">
              <a:defRPr/>
            </a:pPr>
            <a:r>
              <a:rPr lang="en-GB"/>
              <a:t>TOS</a:t>
            </a:r>
          </a:p>
          <a:p>
            <a:r>
              <a:rPr lang="en-GB"/>
              <a:t>Use</a:t>
            </a:r>
            <a:r>
              <a:rPr lang="en-GB" baseline="0"/>
              <a:t> existing strategies if they are effective   - multiple strategies </a:t>
            </a:r>
          </a:p>
          <a:p>
            <a:r>
              <a:rPr lang="en-GB" baseline="0"/>
              <a:t>Group / one to one/ form/ online etc….. </a:t>
            </a:r>
          </a:p>
          <a:p>
            <a:r>
              <a:rPr lang="en-GB" baseline="0"/>
              <a:t>Same questions – multiple formats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114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554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44162">
              <a:defRPr/>
            </a:pPr>
            <a:r>
              <a:rPr lang="en-GB"/>
              <a:t>TOS</a:t>
            </a:r>
          </a:p>
          <a:p>
            <a:r>
              <a:rPr lang="en-GB" baseline="0"/>
              <a:t>Build in time for questions – be confident </a:t>
            </a:r>
          </a:p>
          <a:p>
            <a:r>
              <a:rPr lang="en-GB" baseline="0"/>
              <a:t>Personal q’s individually </a:t>
            </a:r>
            <a:endParaRPr lang="en-GB"/>
          </a:p>
          <a:p>
            <a:r>
              <a:rPr lang="en-GB"/>
              <a:t>Decide how you will take questions? Who is going to answer them?</a:t>
            </a:r>
            <a:r>
              <a:rPr lang="en-GB" baseline="0"/>
              <a:t> </a:t>
            </a:r>
            <a:endParaRPr lang="en-GB"/>
          </a:p>
          <a:p>
            <a:r>
              <a:rPr lang="en-GB"/>
              <a:t>All will be answered but it</a:t>
            </a:r>
            <a:r>
              <a:rPr lang="en-GB" baseline="0"/>
              <a:t> doesn’t have to be today. – say don’t know . </a:t>
            </a:r>
          </a:p>
          <a:p>
            <a:r>
              <a:rPr lang="en-GB" baseline="0"/>
              <a:t>Consider what you might be asked in advance – maybe have a run through </a:t>
            </a:r>
          </a:p>
          <a:p>
            <a:r>
              <a:rPr lang="en-GB" baseline="0"/>
              <a:t>personal or inflammatory individually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974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54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00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18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Sex education forum survey 2011 </a:t>
            </a:r>
            <a:endParaRPr lang="en-US"/>
          </a:p>
          <a:p>
            <a:endParaRPr lang="en-GB"/>
          </a:p>
          <a:p>
            <a:r>
              <a:rPr lang="en-GB"/>
              <a:t>Baroness Sheila Hollins Today’s teenagers, tomorrow’s parents: Connecting with young people in a complicated world – report to bishops is 2012 </a:t>
            </a:r>
            <a:endParaRPr lang="en-US"/>
          </a:p>
          <a:p>
            <a:endParaRPr lang="en-US"/>
          </a:p>
          <a:p>
            <a:r>
              <a:rPr lang="en-US"/>
              <a:t>Research on young people in the church – one area explored was RSE.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66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Myth buster – RSE does not encourage Sexual activity </a:t>
            </a:r>
            <a:endParaRPr lang="en-US"/>
          </a:p>
          <a:p>
            <a:endParaRPr lang="en-GB"/>
          </a:p>
          <a:p>
            <a:r>
              <a:rPr lang="en-GB" dirty="0"/>
              <a:t>Baroness Sheila Hollins Today’s teenagers, tomorrow’s parents: Connecting with young people in a complicated world – report to bishops is 2012 </a:t>
            </a:r>
            <a:endParaRPr lang="en-US"/>
          </a:p>
          <a:p>
            <a:r>
              <a:rPr lang="en-GB" dirty="0" err="1"/>
              <a:t>Unesco</a:t>
            </a:r>
            <a:r>
              <a:rPr lang="en-GB" dirty="0"/>
              <a:t> - Why comprehensive sexuality education is important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10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THAs well s the wonderful aspects of our world and the internet……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0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THAs well s the wonderful aspects of our world and the internet……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228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9DF5E99-25E1-47E4-88E0-B36F5A045ED1}" type="datetimeFigureOut">
              <a:rPr lang="en-GB" smtClean="0"/>
              <a:t>18/06/2024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F50CB7C-6DA3-406E-B733-9509145C80C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reeform 10">
            <a:extLst>
              <a:ext uri="{FF2B5EF4-FFF2-40B4-BE49-F238E27FC236}">
                <a16:creationId xmlns:a16="http://schemas.microsoft.com/office/drawing/2014/main" id="{EC66795F-9D01-2EFF-5CFF-AC3597124AE5}"/>
              </a:ext>
            </a:extLst>
          </p:cNvPr>
          <p:cNvSpPr/>
          <p:nvPr userDrawn="1"/>
        </p:nvSpPr>
        <p:spPr>
          <a:xfrm>
            <a:off x="-398586" y="0"/>
            <a:ext cx="12839701" cy="3600450"/>
          </a:xfrm>
          <a:custGeom>
            <a:avLst/>
            <a:gdLst>
              <a:gd name="connsiteX0" fmla="*/ 400050 w 14102373"/>
              <a:gd name="connsiteY0" fmla="*/ 0 h 2590800"/>
              <a:gd name="connsiteX1" fmla="*/ 571500 w 14102373"/>
              <a:gd name="connsiteY1" fmla="*/ 57150 h 2590800"/>
              <a:gd name="connsiteX2" fmla="*/ 742950 w 14102373"/>
              <a:gd name="connsiteY2" fmla="*/ 95250 h 2590800"/>
              <a:gd name="connsiteX3" fmla="*/ 800100 w 14102373"/>
              <a:gd name="connsiteY3" fmla="*/ 133350 h 2590800"/>
              <a:gd name="connsiteX4" fmla="*/ 952500 w 14102373"/>
              <a:gd name="connsiteY4" fmla="*/ 152400 h 2590800"/>
              <a:gd name="connsiteX5" fmla="*/ 1809750 w 14102373"/>
              <a:gd name="connsiteY5" fmla="*/ 171450 h 2590800"/>
              <a:gd name="connsiteX6" fmla="*/ 1885950 w 14102373"/>
              <a:gd name="connsiteY6" fmla="*/ 209550 h 2590800"/>
              <a:gd name="connsiteX7" fmla="*/ 2019300 w 14102373"/>
              <a:gd name="connsiteY7" fmla="*/ 285750 h 2590800"/>
              <a:gd name="connsiteX8" fmla="*/ 2095500 w 14102373"/>
              <a:gd name="connsiteY8" fmla="*/ 304800 h 2590800"/>
              <a:gd name="connsiteX9" fmla="*/ 2209800 w 14102373"/>
              <a:gd name="connsiteY9" fmla="*/ 342900 h 2590800"/>
              <a:gd name="connsiteX10" fmla="*/ 2362200 w 14102373"/>
              <a:gd name="connsiteY10" fmla="*/ 400050 h 2590800"/>
              <a:gd name="connsiteX11" fmla="*/ 2457450 w 14102373"/>
              <a:gd name="connsiteY11" fmla="*/ 457200 h 2590800"/>
              <a:gd name="connsiteX12" fmla="*/ 2590800 w 14102373"/>
              <a:gd name="connsiteY12" fmla="*/ 495300 h 2590800"/>
              <a:gd name="connsiteX13" fmla="*/ 2819400 w 14102373"/>
              <a:gd name="connsiteY13" fmla="*/ 552450 h 2590800"/>
              <a:gd name="connsiteX14" fmla="*/ 3390900 w 14102373"/>
              <a:gd name="connsiteY14" fmla="*/ 533400 h 2590800"/>
              <a:gd name="connsiteX15" fmla="*/ 3524250 w 14102373"/>
              <a:gd name="connsiteY15" fmla="*/ 495300 h 2590800"/>
              <a:gd name="connsiteX16" fmla="*/ 3752850 w 14102373"/>
              <a:gd name="connsiteY16" fmla="*/ 438150 h 2590800"/>
              <a:gd name="connsiteX17" fmla="*/ 3867150 w 14102373"/>
              <a:gd name="connsiteY17" fmla="*/ 400050 h 2590800"/>
              <a:gd name="connsiteX18" fmla="*/ 4019550 w 14102373"/>
              <a:gd name="connsiteY18" fmla="*/ 361950 h 2590800"/>
              <a:gd name="connsiteX19" fmla="*/ 4152900 w 14102373"/>
              <a:gd name="connsiteY19" fmla="*/ 323850 h 2590800"/>
              <a:gd name="connsiteX20" fmla="*/ 4419600 w 14102373"/>
              <a:gd name="connsiteY20" fmla="*/ 304800 h 2590800"/>
              <a:gd name="connsiteX21" fmla="*/ 4895850 w 14102373"/>
              <a:gd name="connsiteY21" fmla="*/ 304800 h 2590800"/>
              <a:gd name="connsiteX22" fmla="*/ 5010150 w 14102373"/>
              <a:gd name="connsiteY22" fmla="*/ 381000 h 2590800"/>
              <a:gd name="connsiteX23" fmla="*/ 5067300 w 14102373"/>
              <a:gd name="connsiteY23" fmla="*/ 400050 h 2590800"/>
              <a:gd name="connsiteX24" fmla="*/ 5200650 w 14102373"/>
              <a:gd name="connsiteY24" fmla="*/ 438150 h 2590800"/>
              <a:gd name="connsiteX25" fmla="*/ 5257800 w 14102373"/>
              <a:gd name="connsiteY25" fmla="*/ 476250 h 2590800"/>
              <a:gd name="connsiteX26" fmla="*/ 5334000 w 14102373"/>
              <a:gd name="connsiteY26" fmla="*/ 495300 h 2590800"/>
              <a:gd name="connsiteX27" fmla="*/ 5638800 w 14102373"/>
              <a:gd name="connsiteY27" fmla="*/ 514350 h 2590800"/>
              <a:gd name="connsiteX28" fmla="*/ 6648450 w 14102373"/>
              <a:gd name="connsiteY28" fmla="*/ 495300 h 2590800"/>
              <a:gd name="connsiteX29" fmla="*/ 6781800 w 14102373"/>
              <a:gd name="connsiteY29" fmla="*/ 457200 h 2590800"/>
              <a:gd name="connsiteX30" fmla="*/ 6934200 w 14102373"/>
              <a:gd name="connsiteY30" fmla="*/ 438150 h 2590800"/>
              <a:gd name="connsiteX31" fmla="*/ 7086600 w 14102373"/>
              <a:gd name="connsiteY31" fmla="*/ 361950 h 2590800"/>
              <a:gd name="connsiteX32" fmla="*/ 7258050 w 14102373"/>
              <a:gd name="connsiteY32" fmla="*/ 342900 h 2590800"/>
              <a:gd name="connsiteX33" fmla="*/ 7410450 w 14102373"/>
              <a:gd name="connsiteY33" fmla="*/ 323850 h 2590800"/>
              <a:gd name="connsiteX34" fmla="*/ 7829550 w 14102373"/>
              <a:gd name="connsiteY34" fmla="*/ 266700 h 2590800"/>
              <a:gd name="connsiteX35" fmla="*/ 8915400 w 14102373"/>
              <a:gd name="connsiteY35" fmla="*/ 266700 h 2590800"/>
              <a:gd name="connsiteX36" fmla="*/ 9220200 w 14102373"/>
              <a:gd name="connsiteY36" fmla="*/ 285750 h 2590800"/>
              <a:gd name="connsiteX37" fmla="*/ 9982200 w 14102373"/>
              <a:gd name="connsiteY37" fmla="*/ 247650 h 2590800"/>
              <a:gd name="connsiteX38" fmla="*/ 10039350 w 14102373"/>
              <a:gd name="connsiteY38" fmla="*/ 228600 h 2590800"/>
              <a:gd name="connsiteX39" fmla="*/ 10744200 w 14102373"/>
              <a:gd name="connsiteY39" fmla="*/ 247650 h 2590800"/>
              <a:gd name="connsiteX40" fmla="*/ 10915650 w 14102373"/>
              <a:gd name="connsiteY40" fmla="*/ 304800 h 2590800"/>
              <a:gd name="connsiteX41" fmla="*/ 11049000 w 14102373"/>
              <a:gd name="connsiteY41" fmla="*/ 323850 h 2590800"/>
              <a:gd name="connsiteX42" fmla="*/ 11334750 w 14102373"/>
              <a:gd name="connsiteY42" fmla="*/ 361950 h 2590800"/>
              <a:gd name="connsiteX43" fmla="*/ 11410950 w 14102373"/>
              <a:gd name="connsiteY43" fmla="*/ 381000 h 2590800"/>
              <a:gd name="connsiteX44" fmla="*/ 11944350 w 14102373"/>
              <a:gd name="connsiteY44" fmla="*/ 419100 h 2590800"/>
              <a:gd name="connsiteX45" fmla="*/ 12058650 w 14102373"/>
              <a:gd name="connsiteY45" fmla="*/ 457200 h 2590800"/>
              <a:gd name="connsiteX46" fmla="*/ 12172950 w 14102373"/>
              <a:gd name="connsiteY46" fmla="*/ 514350 h 2590800"/>
              <a:gd name="connsiteX47" fmla="*/ 12287250 w 14102373"/>
              <a:gd name="connsiteY47" fmla="*/ 571500 h 2590800"/>
              <a:gd name="connsiteX48" fmla="*/ 12344400 w 14102373"/>
              <a:gd name="connsiteY48" fmla="*/ 628650 h 2590800"/>
              <a:gd name="connsiteX49" fmla="*/ 12858750 w 14102373"/>
              <a:gd name="connsiteY49" fmla="*/ 628650 h 2590800"/>
              <a:gd name="connsiteX50" fmla="*/ 12934950 w 14102373"/>
              <a:gd name="connsiteY50" fmla="*/ 590550 h 2590800"/>
              <a:gd name="connsiteX51" fmla="*/ 12992100 w 14102373"/>
              <a:gd name="connsiteY51" fmla="*/ 571500 h 2590800"/>
              <a:gd name="connsiteX52" fmla="*/ 13182600 w 14102373"/>
              <a:gd name="connsiteY52" fmla="*/ 476250 h 2590800"/>
              <a:gd name="connsiteX53" fmla="*/ 13506450 w 14102373"/>
              <a:gd name="connsiteY53" fmla="*/ 495300 h 2590800"/>
              <a:gd name="connsiteX54" fmla="*/ 13582650 w 14102373"/>
              <a:gd name="connsiteY54" fmla="*/ 552450 h 2590800"/>
              <a:gd name="connsiteX55" fmla="*/ 13658850 w 14102373"/>
              <a:gd name="connsiteY55" fmla="*/ 590550 h 2590800"/>
              <a:gd name="connsiteX56" fmla="*/ 13792200 w 14102373"/>
              <a:gd name="connsiteY56" fmla="*/ 666750 h 2590800"/>
              <a:gd name="connsiteX57" fmla="*/ 13868400 w 14102373"/>
              <a:gd name="connsiteY57" fmla="*/ 723900 h 2590800"/>
              <a:gd name="connsiteX58" fmla="*/ 14001750 w 14102373"/>
              <a:gd name="connsiteY58" fmla="*/ 762000 h 2590800"/>
              <a:gd name="connsiteX59" fmla="*/ 14058900 w 14102373"/>
              <a:gd name="connsiteY59" fmla="*/ 838200 h 2590800"/>
              <a:gd name="connsiteX60" fmla="*/ 14077950 w 14102373"/>
              <a:gd name="connsiteY60" fmla="*/ 914400 h 2590800"/>
              <a:gd name="connsiteX61" fmla="*/ 14097000 w 14102373"/>
              <a:gd name="connsiteY61" fmla="*/ 1581150 h 2590800"/>
              <a:gd name="connsiteX62" fmla="*/ 14077950 w 14102373"/>
              <a:gd name="connsiteY62" fmla="*/ 1771650 h 2590800"/>
              <a:gd name="connsiteX63" fmla="*/ 14001750 w 14102373"/>
              <a:gd name="connsiteY63" fmla="*/ 1924050 h 2590800"/>
              <a:gd name="connsiteX64" fmla="*/ 14039850 w 14102373"/>
              <a:gd name="connsiteY64" fmla="*/ 2305050 h 2590800"/>
              <a:gd name="connsiteX65" fmla="*/ 14077950 w 14102373"/>
              <a:gd name="connsiteY65" fmla="*/ 2362200 h 2590800"/>
              <a:gd name="connsiteX66" fmla="*/ 14097000 w 14102373"/>
              <a:gd name="connsiteY66" fmla="*/ 2419350 h 2590800"/>
              <a:gd name="connsiteX67" fmla="*/ 13963650 w 14102373"/>
              <a:gd name="connsiteY67" fmla="*/ 2381250 h 2590800"/>
              <a:gd name="connsiteX68" fmla="*/ 13925550 w 14102373"/>
              <a:gd name="connsiteY68" fmla="*/ 2324100 h 2590800"/>
              <a:gd name="connsiteX69" fmla="*/ 13811250 w 14102373"/>
              <a:gd name="connsiteY69" fmla="*/ 2286000 h 2590800"/>
              <a:gd name="connsiteX70" fmla="*/ 12915900 w 14102373"/>
              <a:gd name="connsiteY70" fmla="*/ 2305050 h 2590800"/>
              <a:gd name="connsiteX71" fmla="*/ 12744450 w 14102373"/>
              <a:gd name="connsiteY71" fmla="*/ 2324100 h 2590800"/>
              <a:gd name="connsiteX72" fmla="*/ 12649200 w 14102373"/>
              <a:gd name="connsiteY72" fmla="*/ 2362200 h 2590800"/>
              <a:gd name="connsiteX73" fmla="*/ 12592050 w 14102373"/>
              <a:gd name="connsiteY73" fmla="*/ 2381250 h 2590800"/>
              <a:gd name="connsiteX74" fmla="*/ 12515850 w 14102373"/>
              <a:gd name="connsiteY74" fmla="*/ 2400300 h 2590800"/>
              <a:gd name="connsiteX75" fmla="*/ 12439650 w 14102373"/>
              <a:gd name="connsiteY75" fmla="*/ 2438400 h 2590800"/>
              <a:gd name="connsiteX76" fmla="*/ 11830050 w 14102373"/>
              <a:gd name="connsiteY76" fmla="*/ 2419350 h 2590800"/>
              <a:gd name="connsiteX77" fmla="*/ 11639550 w 14102373"/>
              <a:gd name="connsiteY77" fmla="*/ 2362200 h 2590800"/>
              <a:gd name="connsiteX78" fmla="*/ 11563350 w 14102373"/>
              <a:gd name="connsiteY78" fmla="*/ 2324100 h 2590800"/>
              <a:gd name="connsiteX79" fmla="*/ 11468100 w 14102373"/>
              <a:gd name="connsiteY79" fmla="*/ 2305050 h 2590800"/>
              <a:gd name="connsiteX80" fmla="*/ 11410950 w 14102373"/>
              <a:gd name="connsiteY80" fmla="*/ 2286000 h 2590800"/>
              <a:gd name="connsiteX81" fmla="*/ 11087100 w 14102373"/>
              <a:gd name="connsiteY81" fmla="*/ 2305050 h 2590800"/>
              <a:gd name="connsiteX82" fmla="*/ 10991850 w 14102373"/>
              <a:gd name="connsiteY82" fmla="*/ 2324100 h 2590800"/>
              <a:gd name="connsiteX83" fmla="*/ 10934700 w 14102373"/>
              <a:gd name="connsiteY83" fmla="*/ 2381250 h 2590800"/>
              <a:gd name="connsiteX84" fmla="*/ 10801350 w 14102373"/>
              <a:gd name="connsiteY84" fmla="*/ 2419350 h 2590800"/>
              <a:gd name="connsiteX85" fmla="*/ 10744200 w 14102373"/>
              <a:gd name="connsiteY85" fmla="*/ 2476500 h 2590800"/>
              <a:gd name="connsiteX86" fmla="*/ 10610850 w 14102373"/>
              <a:gd name="connsiteY86" fmla="*/ 2533650 h 2590800"/>
              <a:gd name="connsiteX87" fmla="*/ 10477500 w 14102373"/>
              <a:gd name="connsiteY87" fmla="*/ 2552700 h 2590800"/>
              <a:gd name="connsiteX88" fmla="*/ 10267950 w 14102373"/>
              <a:gd name="connsiteY88" fmla="*/ 2533650 h 2590800"/>
              <a:gd name="connsiteX89" fmla="*/ 10191750 w 14102373"/>
              <a:gd name="connsiteY89" fmla="*/ 2495550 h 2590800"/>
              <a:gd name="connsiteX90" fmla="*/ 10134600 w 14102373"/>
              <a:gd name="connsiteY90" fmla="*/ 2476500 h 2590800"/>
              <a:gd name="connsiteX91" fmla="*/ 10077450 w 14102373"/>
              <a:gd name="connsiteY91" fmla="*/ 2438400 h 2590800"/>
              <a:gd name="connsiteX92" fmla="*/ 9982200 w 14102373"/>
              <a:gd name="connsiteY92" fmla="*/ 2400300 h 2590800"/>
              <a:gd name="connsiteX93" fmla="*/ 9886950 w 14102373"/>
              <a:gd name="connsiteY93" fmla="*/ 2343150 h 2590800"/>
              <a:gd name="connsiteX94" fmla="*/ 9734550 w 14102373"/>
              <a:gd name="connsiteY94" fmla="*/ 2305050 h 2590800"/>
              <a:gd name="connsiteX95" fmla="*/ 9467850 w 14102373"/>
              <a:gd name="connsiteY95" fmla="*/ 2190750 h 2590800"/>
              <a:gd name="connsiteX96" fmla="*/ 9315450 w 14102373"/>
              <a:gd name="connsiteY96" fmla="*/ 2152650 h 2590800"/>
              <a:gd name="connsiteX97" fmla="*/ 8801100 w 14102373"/>
              <a:gd name="connsiteY97" fmla="*/ 2171700 h 2590800"/>
              <a:gd name="connsiteX98" fmla="*/ 8667750 w 14102373"/>
              <a:gd name="connsiteY98" fmla="*/ 2209800 h 2590800"/>
              <a:gd name="connsiteX99" fmla="*/ 7639050 w 14102373"/>
              <a:gd name="connsiteY99" fmla="*/ 2152650 h 2590800"/>
              <a:gd name="connsiteX100" fmla="*/ 7143750 w 14102373"/>
              <a:gd name="connsiteY100" fmla="*/ 2171700 h 2590800"/>
              <a:gd name="connsiteX101" fmla="*/ 7086600 w 14102373"/>
              <a:gd name="connsiteY101" fmla="*/ 2190750 h 2590800"/>
              <a:gd name="connsiteX102" fmla="*/ 7010400 w 14102373"/>
              <a:gd name="connsiteY102" fmla="*/ 2209800 h 2590800"/>
              <a:gd name="connsiteX103" fmla="*/ 6819900 w 14102373"/>
              <a:gd name="connsiteY103" fmla="*/ 2286000 h 2590800"/>
              <a:gd name="connsiteX104" fmla="*/ 5886450 w 14102373"/>
              <a:gd name="connsiteY104" fmla="*/ 2324100 h 2590800"/>
              <a:gd name="connsiteX105" fmla="*/ 5772150 w 14102373"/>
              <a:gd name="connsiteY105" fmla="*/ 2362200 h 2590800"/>
              <a:gd name="connsiteX106" fmla="*/ 5715000 w 14102373"/>
              <a:gd name="connsiteY106" fmla="*/ 2400300 h 2590800"/>
              <a:gd name="connsiteX107" fmla="*/ 5638800 w 14102373"/>
              <a:gd name="connsiteY107" fmla="*/ 2419350 h 2590800"/>
              <a:gd name="connsiteX108" fmla="*/ 5543550 w 14102373"/>
              <a:gd name="connsiteY108" fmla="*/ 2457450 h 2590800"/>
              <a:gd name="connsiteX109" fmla="*/ 5467350 w 14102373"/>
              <a:gd name="connsiteY109" fmla="*/ 2495550 h 2590800"/>
              <a:gd name="connsiteX110" fmla="*/ 5372100 w 14102373"/>
              <a:gd name="connsiteY110" fmla="*/ 2533650 h 2590800"/>
              <a:gd name="connsiteX111" fmla="*/ 5295900 w 14102373"/>
              <a:gd name="connsiteY111" fmla="*/ 2571750 h 2590800"/>
              <a:gd name="connsiteX112" fmla="*/ 5200650 w 14102373"/>
              <a:gd name="connsiteY112" fmla="*/ 2590800 h 2590800"/>
              <a:gd name="connsiteX113" fmla="*/ 4229100 w 14102373"/>
              <a:gd name="connsiteY113" fmla="*/ 2552700 h 2590800"/>
              <a:gd name="connsiteX114" fmla="*/ 4095750 w 14102373"/>
              <a:gd name="connsiteY114" fmla="*/ 2533650 h 2590800"/>
              <a:gd name="connsiteX115" fmla="*/ 3943350 w 14102373"/>
              <a:gd name="connsiteY115" fmla="*/ 2476500 h 2590800"/>
              <a:gd name="connsiteX116" fmla="*/ 3886200 w 14102373"/>
              <a:gd name="connsiteY116" fmla="*/ 2438400 h 2590800"/>
              <a:gd name="connsiteX117" fmla="*/ 3733800 w 14102373"/>
              <a:gd name="connsiteY117" fmla="*/ 2381250 h 2590800"/>
              <a:gd name="connsiteX118" fmla="*/ 3619500 w 14102373"/>
              <a:gd name="connsiteY118" fmla="*/ 2362200 h 2590800"/>
              <a:gd name="connsiteX119" fmla="*/ 3390900 w 14102373"/>
              <a:gd name="connsiteY119" fmla="*/ 2286000 h 2590800"/>
              <a:gd name="connsiteX120" fmla="*/ 3257550 w 14102373"/>
              <a:gd name="connsiteY120" fmla="*/ 2247900 h 2590800"/>
              <a:gd name="connsiteX121" fmla="*/ 3162300 w 14102373"/>
              <a:gd name="connsiteY121" fmla="*/ 2228850 h 2590800"/>
              <a:gd name="connsiteX122" fmla="*/ 3086100 w 14102373"/>
              <a:gd name="connsiteY122" fmla="*/ 2209800 h 2590800"/>
              <a:gd name="connsiteX123" fmla="*/ 2914650 w 14102373"/>
              <a:gd name="connsiteY123" fmla="*/ 2152650 h 2590800"/>
              <a:gd name="connsiteX124" fmla="*/ 2571750 w 14102373"/>
              <a:gd name="connsiteY124" fmla="*/ 2076450 h 2590800"/>
              <a:gd name="connsiteX125" fmla="*/ 819150 w 14102373"/>
              <a:gd name="connsiteY125" fmla="*/ 2095500 h 2590800"/>
              <a:gd name="connsiteX126" fmla="*/ 762000 w 14102373"/>
              <a:gd name="connsiteY126" fmla="*/ 2114550 h 2590800"/>
              <a:gd name="connsiteX127" fmla="*/ 666750 w 14102373"/>
              <a:gd name="connsiteY127" fmla="*/ 2133600 h 2590800"/>
              <a:gd name="connsiteX128" fmla="*/ 552450 w 14102373"/>
              <a:gd name="connsiteY128" fmla="*/ 2171700 h 2590800"/>
              <a:gd name="connsiteX129" fmla="*/ 476250 w 14102373"/>
              <a:gd name="connsiteY129" fmla="*/ 2190750 h 2590800"/>
              <a:gd name="connsiteX130" fmla="*/ 400050 w 14102373"/>
              <a:gd name="connsiteY130" fmla="*/ 2228850 h 2590800"/>
              <a:gd name="connsiteX131" fmla="*/ 285750 w 14102373"/>
              <a:gd name="connsiteY131" fmla="*/ 2266950 h 2590800"/>
              <a:gd name="connsiteX132" fmla="*/ 228600 w 14102373"/>
              <a:gd name="connsiteY132" fmla="*/ 2286000 h 2590800"/>
              <a:gd name="connsiteX133" fmla="*/ 171450 w 14102373"/>
              <a:gd name="connsiteY133" fmla="*/ 2324100 h 2590800"/>
              <a:gd name="connsiteX134" fmla="*/ 0 w 14102373"/>
              <a:gd name="connsiteY134" fmla="*/ 23241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102373" h="2590800">
                <a:moveTo>
                  <a:pt x="400050" y="0"/>
                </a:moveTo>
                <a:cubicBezTo>
                  <a:pt x="838203" y="73025"/>
                  <a:pt x="303635" y="-32138"/>
                  <a:pt x="571500" y="57150"/>
                </a:cubicBezTo>
                <a:cubicBezTo>
                  <a:pt x="659299" y="86416"/>
                  <a:pt x="673231" y="60390"/>
                  <a:pt x="742950" y="95250"/>
                </a:cubicBezTo>
                <a:cubicBezTo>
                  <a:pt x="763428" y="105489"/>
                  <a:pt x="778011" y="127326"/>
                  <a:pt x="800100" y="133350"/>
                </a:cubicBezTo>
                <a:cubicBezTo>
                  <a:pt x="849491" y="146820"/>
                  <a:pt x="901341" y="150469"/>
                  <a:pt x="952500" y="152400"/>
                </a:cubicBezTo>
                <a:cubicBezTo>
                  <a:pt x="1238117" y="163178"/>
                  <a:pt x="1524000" y="165100"/>
                  <a:pt x="1809750" y="171450"/>
                </a:cubicBezTo>
                <a:cubicBezTo>
                  <a:pt x="1835150" y="184150"/>
                  <a:pt x="1861019" y="195952"/>
                  <a:pt x="1885950" y="209550"/>
                </a:cubicBezTo>
                <a:cubicBezTo>
                  <a:pt x="1930894" y="234065"/>
                  <a:pt x="1972693" y="264565"/>
                  <a:pt x="2019300" y="285750"/>
                </a:cubicBezTo>
                <a:cubicBezTo>
                  <a:pt x="2043135" y="296584"/>
                  <a:pt x="2070422" y="297277"/>
                  <a:pt x="2095500" y="304800"/>
                </a:cubicBezTo>
                <a:cubicBezTo>
                  <a:pt x="2133967" y="316340"/>
                  <a:pt x="2172512" y="327985"/>
                  <a:pt x="2209800" y="342900"/>
                </a:cubicBezTo>
                <a:cubicBezTo>
                  <a:pt x="2375829" y="409312"/>
                  <a:pt x="2197221" y="358805"/>
                  <a:pt x="2362200" y="400050"/>
                </a:cubicBezTo>
                <a:cubicBezTo>
                  <a:pt x="2393950" y="419100"/>
                  <a:pt x="2424332" y="440641"/>
                  <a:pt x="2457450" y="457200"/>
                </a:cubicBezTo>
                <a:cubicBezTo>
                  <a:pt x="2489461" y="473205"/>
                  <a:pt x="2560282" y="486145"/>
                  <a:pt x="2590800" y="495300"/>
                </a:cubicBezTo>
                <a:cubicBezTo>
                  <a:pt x="2779479" y="551904"/>
                  <a:pt x="2629192" y="520749"/>
                  <a:pt x="2819400" y="552450"/>
                </a:cubicBezTo>
                <a:cubicBezTo>
                  <a:pt x="3009900" y="546100"/>
                  <a:pt x="3200918" y="548804"/>
                  <a:pt x="3390900" y="533400"/>
                </a:cubicBezTo>
                <a:cubicBezTo>
                  <a:pt x="3436977" y="529664"/>
                  <a:pt x="3479543" y="507065"/>
                  <a:pt x="3524250" y="495300"/>
                </a:cubicBezTo>
                <a:cubicBezTo>
                  <a:pt x="3600209" y="475311"/>
                  <a:pt x="3677170" y="459172"/>
                  <a:pt x="3752850" y="438150"/>
                </a:cubicBezTo>
                <a:cubicBezTo>
                  <a:pt x="3791546" y="427401"/>
                  <a:pt x="3828534" y="411083"/>
                  <a:pt x="3867150" y="400050"/>
                </a:cubicBezTo>
                <a:cubicBezTo>
                  <a:pt x="3917499" y="385665"/>
                  <a:pt x="3968955" y="375442"/>
                  <a:pt x="4019550" y="361950"/>
                </a:cubicBezTo>
                <a:cubicBezTo>
                  <a:pt x="4064218" y="350039"/>
                  <a:pt x="4107136" y="330388"/>
                  <a:pt x="4152900" y="323850"/>
                </a:cubicBezTo>
                <a:cubicBezTo>
                  <a:pt x="4241131" y="311246"/>
                  <a:pt x="4330700" y="311150"/>
                  <a:pt x="4419600" y="304800"/>
                </a:cubicBezTo>
                <a:cubicBezTo>
                  <a:pt x="4601361" y="268448"/>
                  <a:pt x="4632448" y="254146"/>
                  <a:pt x="4895850" y="304800"/>
                </a:cubicBezTo>
                <a:cubicBezTo>
                  <a:pt x="4940817" y="313447"/>
                  <a:pt x="4966709" y="366520"/>
                  <a:pt x="5010150" y="381000"/>
                </a:cubicBezTo>
                <a:cubicBezTo>
                  <a:pt x="5029200" y="387350"/>
                  <a:pt x="5047992" y="394533"/>
                  <a:pt x="5067300" y="400050"/>
                </a:cubicBezTo>
                <a:cubicBezTo>
                  <a:pt x="5095784" y="408188"/>
                  <a:pt x="5170200" y="422925"/>
                  <a:pt x="5200650" y="438150"/>
                </a:cubicBezTo>
                <a:cubicBezTo>
                  <a:pt x="5221128" y="448389"/>
                  <a:pt x="5236756" y="467231"/>
                  <a:pt x="5257800" y="476250"/>
                </a:cubicBezTo>
                <a:cubicBezTo>
                  <a:pt x="5281865" y="486563"/>
                  <a:pt x="5307948" y="492695"/>
                  <a:pt x="5334000" y="495300"/>
                </a:cubicBezTo>
                <a:cubicBezTo>
                  <a:pt x="5435293" y="505429"/>
                  <a:pt x="5537200" y="508000"/>
                  <a:pt x="5638800" y="514350"/>
                </a:cubicBezTo>
                <a:cubicBezTo>
                  <a:pt x="5975350" y="508000"/>
                  <a:pt x="6312260" y="512109"/>
                  <a:pt x="6648450" y="495300"/>
                </a:cubicBezTo>
                <a:cubicBezTo>
                  <a:pt x="6694621" y="492991"/>
                  <a:pt x="6736469" y="466266"/>
                  <a:pt x="6781800" y="457200"/>
                </a:cubicBezTo>
                <a:cubicBezTo>
                  <a:pt x="6832001" y="447160"/>
                  <a:pt x="6883400" y="444500"/>
                  <a:pt x="6934200" y="438150"/>
                </a:cubicBezTo>
                <a:cubicBezTo>
                  <a:pt x="6985000" y="412750"/>
                  <a:pt x="7032112" y="377976"/>
                  <a:pt x="7086600" y="361950"/>
                </a:cubicBezTo>
                <a:cubicBezTo>
                  <a:pt x="7141765" y="345725"/>
                  <a:pt x="7200942" y="349619"/>
                  <a:pt x="7258050" y="342900"/>
                </a:cubicBezTo>
                <a:cubicBezTo>
                  <a:pt x="7308895" y="336918"/>
                  <a:pt x="7360132" y="333285"/>
                  <a:pt x="7410450" y="323850"/>
                </a:cubicBezTo>
                <a:cubicBezTo>
                  <a:pt x="7777935" y="254947"/>
                  <a:pt x="7291699" y="305118"/>
                  <a:pt x="7829550" y="266700"/>
                </a:cubicBezTo>
                <a:cubicBezTo>
                  <a:pt x="8244197" y="183771"/>
                  <a:pt x="7937825" y="237948"/>
                  <a:pt x="8915400" y="266700"/>
                </a:cubicBezTo>
                <a:cubicBezTo>
                  <a:pt x="9017154" y="269693"/>
                  <a:pt x="9118600" y="279400"/>
                  <a:pt x="9220200" y="285750"/>
                </a:cubicBezTo>
                <a:cubicBezTo>
                  <a:pt x="9571694" y="275986"/>
                  <a:pt x="9725410" y="321019"/>
                  <a:pt x="9982200" y="247650"/>
                </a:cubicBezTo>
                <a:cubicBezTo>
                  <a:pt x="10001508" y="242133"/>
                  <a:pt x="10020300" y="234950"/>
                  <a:pt x="10039350" y="228600"/>
                </a:cubicBezTo>
                <a:cubicBezTo>
                  <a:pt x="10274300" y="234950"/>
                  <a:pt x="10510048" y="227289"/>
                  <a:pt x="10744200" y="247650"/>
                </a:cubicBezTo>
                <a:cubicBezTo>
                  <a:pt x="10804215" y="252869"/>
                  <a:pt x="10856014" y="296281"/>
                  <a:pt x="10915650" y="304800"/>
                </a:cubicBezTo>
                <a:lnTo>
                  <a:pt x="11049000" y="323850"/>
                </a:lnTo>
                <a:cubicBezTo>
                  <a:pt x="11111195" y="332143"/>
                  <a:pt x="11268911" y="349979"/>
                  <a:pt x="11334750" y="361950"/>
                </a:cubicBezTo>
                <a:cubicBezTo>
                  <a:pt x="11360509" y="366634"/>
                  <a:pt x="11384883" y="378556"/>
                  <a:pt x="11410950" y="381000"/>
                </a:cubicBezTo>
                <a:cubicBezTo>
                  <a:pt x="11588425" y="397638"/>
                  <a:pt x="11766550" y="406400"/>
                  <a:pt x="11944350" y="419100"/>
                </a:cubicBezTo>
                <a:cubicBezTo>
                  <a:pt x="11982450" y="431800"/>
                  <a:pt x="12025234" y="434923"/>
                  <a:pt x="12058650" y="457200"/>
                </a:cubicBezTo>
                <a:cubicBezTo>
                  <a:pt x="12222434" y="566389"/>
                  <a:pt x="12015209" y="435480"/>
                  <a:pt x="12172950" y="514350"/>
                </a:cubicBezTo>
                <a:cubicBezTo>
                  <a:pt x="12320666" y="588208"/>
                  <a:pt x="12143602" y="523617"/>
                  <a:pt x="12287250" y="571500"/>
                </a:cubicBezTo>
                <a:cubicBezTo>
                  <a:pt x="12306300" y="590550"/>
                  <a:pt x="12318651" y="620727"/>
                  <a:pt x="12344400" y="628650"/>
                </a:cubicBezTo>
                <a:cubicBezTo>
                  <a:pt x="12473577" y="668397"/>
                  <a:pt x="12757432" y="634610"/>
                  <a:pt x="12858750" y="628650"/>
                </a:cubicBezTo>
                <a:cubicBezTo>
                  <a:pt x="12884150" y="615950"/>
                  <a:pt x="12908848" y="601737"/>
                  <a:pt x="12934950" y="590550"/>
                </a:cubicBezTo>
                <a:cubicBezTo>
                  <a:pt x="12953407" y="582640"/>
                  <a:pt x="12974139" y="580480"/>
                  <a:pt x="12992100" y="571500"/>
                </a:cubicBezTo>
                <a:cubicBezTo>
                  <a:pt x="13241245" y="446927"/>
                  <a:pt x="12937923" y="574121"/>
                  <a:pt x="13182600" y="476250"/>
                </a:cubicBezTo>
                <a:cubicBezTo>
                  <a:pt x="13290550" y="482600"/>
                  <a:pt x="13400223" y="475066"/>
                  <a:pt x="13506450" y="495300"/>
                </a:cubicBezTo>
                <a:cubicBezTo>
                  <a:pt x="13537639" y="501241"/>
                  <a:pt x="13555726" y="535623"/>
                  <a:pt x="13582650" y="552450"/>
                </a:cubicBezTo>
                <a:cubicBezTo>
                  <a:pt x="13606732" y="567501"/>
                  <a:pt x="13634768" y="575499"/>
                  <a:pt x="13658850" y="590550"/>
                </a:cubicBezTo>
                <a:cubicBezTo>
                  <a:pt x="13790656" y="672929"/>
                  <a:pt x="13679921" y="629324"/>
                  <a:pt x="13792200" y="666750"/>
                </a:cubicBezTo>
                <a:cubicBezTo>
                  <a:pt x="13817600" y="685800"/>
                  <a:pt x="13840833" y="708148"/>
                  <a:pt x="13868400" y="723900"/>
                </a:cubicBezTo>
                <a:cubicBezTo>
                  <a:pt x="13889656" y="736046"/>
                  <a:pt x="13985254" y="757876"/>
                  <a:pt x="14001750" y="762000"/>
                </a:cubicBezTo>
                <a:cubicBezTo>
                  <a:pt x="14020800" y="787400"/>
                  <a:pt x="14044701" y="809802"/>
                  <a:pt x="14058900" y="838200"/>
                </a:cubicBezTo>
                <a:cubicBezTo>
                  <a:pt x="14070609" y="861618"/>
                  <a:pt x="14076609" y="888253"/>
                  <a:pt x="14077950" y="914400"/>
                </a:cubicBezTo>
                <a:cubicBezTo>
                  <a:pt x="14089337" y="1136449"/>
                  <a:pt x="14090650" y="1358900"/>
                  <a:pt x="14097000" y="1581150"/>
                </a:cubicBezTo>
                <a:cubicBezTo>
                  <a:pt x="14090650" y="1644650"/>
                  <a:pt x="14095030" y="1710161"/>
                  <a:pt x="14077950" y="1771650"/>
                </a:cubicBezTo>
                <a:cubicBezTo>
                  <a:pt x="14062749" y="1826374"/>
                  <a:pt x="14001750" y="1924050"/>
                  <a:pt x="14001750" y="1924050"/>
                </a:cubicBezTo>
                <a:cubicBezTo>
                  <a:pt x="14002731" y="1936798"/>
                  <a:pt x="14020758" y="2241411"/>
                  <a:pt x="14039850" y="2305050"/>
                </a:cubicBezTo>
                <a:cubicBezTo>
                  <a:pt x="14046429" y="2326980"/>
                  <a:pt x="14067711" y="2341722"/>
                  <a:pt x="14077950" y="2362200"/>
                </a:cubicBezTo>
                <a:cubicBezTo>
                  <a:pt x="14086930" y="2380161"/>
                  <a:pt x="14113708" y="2408211"/>
                  <a:pt x="14097000" y="2419350"/>
                </a:cubicBezTo>
                <a:cubicBezTo>
                  <a:pt x="14089027" y="2424666"/>
                  <a:pt x="13978370" y="2386157"/>
                  <a:pt x="13963650" y="2381250"/>
                </a:cubicBezTo>
                <a:cubicBezTo>
                  <a:pt x="13950950" y="2362200"/>
                  <a:pt x="13944965" y="2336234"/>
                  <a:pt x="13925550" y="2324100"/>
                </a:cubicBezTo>
                <a:cubicBezTo>
                  <a:pt x="13891494" y="2302815"/>
                  <a:pt x="13811250" y="2286000"/>
                  <a:pt x="13811250" y="2286000"/>
                </a:cubicBezTo>
                <a:lnTo>
                  <a:pt x="12915900" y="2305050"/>
                </a:lnTo>
                <a:cubicBezTo>
                  <a:pt x="12858435" y="2307102"/>
                  <a:pt x="12800675" y="2312052"/>
                  <a:pt x="12744450" y="2324100"/>
                </a:cubicBezTo>
                <a:cubicBezTo>
                  <a:pt x="12711013" y="2331265"/>
                  <a:pt x="12681219" y="2350193"/>
                  <a:pt x="12649200" y="2362200"/>
                </a:cubicBezTo>
                <a:cubicBezTo>
                  <a:pt x="12630398" y="2369251"/>
                  <a:pt x="12611358" y="2375733"/>
                  <a:pt x="12592050" y="2381250"/>
                </a:cubicBezTo>
                <a:cubicBezTo>
                  <a:pt x="12566876" y="2388443"/>
                  <a:pt x="12540365" y="2391107"/>
                  <a:pt x="12515850" y="2400300"/>
                </a:cubicBezTo>
                <a:cubicBezTo>
                  <a:pt x="12489260" y="2410271"/>
                  <a:pt x="12465050" y="2425700"/>
                  <a:pt x="12439650" y="2438400"/>
                </a:cubicBezTo>
                <a:cubicBezTo>
                  <a:pt x="12236450" y="2432050"/>
                  <a:pt x="12033036" y="2430627"/>
                  <a:pt x="11830050" y="2419350"/>
                </a:cubicBezTo>
                <a:cubicBezTo>
                  <a:pt x="11799287" y="2417641"/>
                  <a:pt x="11649227" y="2367038"/>
                  <a:pt x="11639550" y="2362200"/>
                </a:cubicBezTo>
                <a:cubicBezTo>
                  <a:pt x="11614150" y="2349500"/>
                  <a:pt x="11590291" y="2333080"/>
                  <a:pt x="11563350" y="2324100"/>
                </a:cubicBezTo>
                <a:cubicBezTo>
                  <a:pt x="11532633" y="2313861"/>
                  <a:pt x="11499512" y="2312903"/>
                  <a:pt x="11468100" y="2305050"/>
                </a:cubicBezTo>
                <a:cubicBezTo>
                  <a:pt x="11448619" y="2300180"/>
                  <a:pt x="11430000" y="2292350"/>
                  <a:pt x="11410950" y="2286000"/>
                </a:cubicBezTo>
                <a:cubicBezTo>
                  <a:pt x="11303000" y="2292350"/>
                  <a:pt x="11194793" y="2295260"/>
                  <a:pt x="11087100" y="2305050"/>
                </a:cubicBezTo>
                <a:cubicBezTo>
                  <a:pt x="11054854" y="2307981"/>
                  <a:pt x="11020810" y="2309620"/>
                  <a:pt x="10991850" y="2324100"/>
                </a:cubicBezTo>
                <a:cubicBezTo>
                  <a:pt x="10967753" y="2336148"/>
                  <a:pt x="10958797" y="2369202"/>
                  <a:pt x="10934700" y="2381250"/>
                </a:cubicBezTo>
                <a:cubicBezTo>
                  <a:pt x="10893352" y="2401924"/>
                  <a:pt x="10845800" y="2406650"/>
                  <a:pt x="10801350" y="2419350"/>
                </a:cubicBezTo>
                <a:cubicBezTo>
                  <a:pt x="10782300" y="2438400"/>
                  <a:pt x="10766123" y="2460841"/>
                  <a:pt x="10744200" y="2476500"/>
                </a:cubicBezTo>
                <a:cubicBezTo>
                  <a:pt x="10720105" y="2493711"/>
                  <a:pt x="10645397" y="2526741"/>
                  <a:pt x="10610850" y="2533650"/>
                </a:cubicBezTo>
                <a:cubicBezTo>
                  <a:pt x="10566821" y="2542456"/>
                  <a:pt x="10521950" y="2546350"/>
                  <a:pt x="10477500" y="2552700"/>
                </a:cubicBezTo>
                <a:cubicBezTo>
                  <a:pt x="10407650" y="2546350"/>
                  <a:pt x="10336726" y="2547405"/>
                  <a:pt x="10267950" y="2533650"/>
                </a:cubicBezTo>
                <a:cubicBezTo>
                  <a:pt x="10240103" y="2528081"/>
                  <a:pt x="10217852" y="2506737"/>
                  <a:pt x="10191750" y="2495550"/>
                </a:cubicBezTo>
                <a:cubicBezTo>
                  <a:pt x="10173293" y="2487640"/>
                  <a:pt x="10152561" y="2485480"/>
                  <a:pt x="10134600" y="2476500"/>
                </a:cubicBezTo>
                <a:cubicBezTo>
                  <a:pt x="10114122" y="2466261"/>
                  <a:pt x="10097928" y="2448639"/>
                  <a:pt x="10077450" y="2438400"/>
                </a:cubicBezTo>
                <a:cubicBezTo>
                  <a:pt x="10046864" y="2423107"/>
                  <a:pt x="10012786" y="2415593"/>
                  <a:pt x="9982200" y="2400300"/>
                </a:cubicBezTo>
                <a:cubicBezTo>
                  <a:pt x="9949082" y="2383741"/>
                  <a:pt x="9921509" y="2356442"/>
                  <a:pt x="9886950" y="2343150"/>
                </a:cubicBezTo>
                <a:cubicBezTo>
                  <a:pt x="9838077" y="2324353"/>
                  <a:pt x="9781385" y="2328468"/>
                  <a:pt x="9734550" y="2305050"/>
                </a:cubicBezTo>
                <a:cubicBezTo>
                  <a:pt x="9625511" y="2250530"/>
                  <a:pt x="9579971" y="2218780"/>
                  <a:pt x="9467850" y="2190750"/>
                </a:cubicBezTo>
                <a:lnTo>
                  <a:pt x="9315450" y="2152650"/>
                </a:lnTo>
                <a:cubicBezTo>
                  <a:pt x="9144000" y="2159000"/>
                  <a:pt x="8972004" y="2156620"/>
                  <a:pt x="8801100" y="2171700"/>
                </a:cubicBezTo>
                <a:cubicBezTo>
                  <a:pt x="8755050" y="2175763"/>
                  <a:pt x="8713972" y="2210558"/>
                  <a:pt x="8667750" y="2209800"/>
                </a:cubicBezTo>
                <a:cubicBezTo>
                  <a:pt x="8324367" y="2204171"/>
                  <a:pt x="7639050" y="2152650"/>
                  <a:pt x="7639050" y="2152650"/>
                </a:cubicBezTo>
                <a:cubicBezTo>
                  <a:pt x="7473950" y="2159000"/>
                  <a:pt x="7308581" y="2160332"/>
                  <a:pt x="7143750" y="2171700"/>
                </a:cubicBezTo>
                <a:cubicBezTo>
                  <a:pt x="7123717" y="2173082"/>
                  <a:pt x="7105908" y="2185233"/>
                  <a:pt x="7086600" y="2190750"/>
                </a:cubicBezTo>
                <a:cubicBezTo>
                  <a:pt x="7061426" y="2197943"/>
                  <a:pt x="7034915" y="2200607"/>
                  <a:pt x="7010400" y="2209800"/>
                </a:cubicBezTo>
                <a:cubicBezTo>
                  <a:pt x="6943761" y="2234790"/>
                  <a:pt x="6896820" y="2282860"/>
                  <a:pt x="6819900" y="2286000"/>
                </a:cubicBezTo>
                <a:lnTo>
                  <a:pt x="5886450" y="2324100"/>
                </a:lnTo>
                <a:cubicBezTo>
                  <a:pt x="5848350" y="2336800"/>
                  <a:pt x="5808850" y="2345889"/>
                  <a:pt x="5772150" y="2362200"/>
                </a:cubicBezTo>
                <a:cubicBezTo>
                  <a:pt x="5751228" y="2371499"/>
                  <a:pt x="5736044" y="2391281"/>
                  <a:pt x="5715000" y="2400300"/>
                </a:cubicBezTo>
                <a:cubicBezTo>
                  <a:pt x="5690935" y="2410613"/>
                  <a:pt x="5663638" y="2411071"/>
                  <a:pt x="5638800" y="2419350"/>
                </a:cubicBezTo>
                <a:cubicBezTo>
                  <a:pt x="5606359" y="2430164"/>
                  <a:pt x="5574799" y="2443562"/>
                  <a:pt x="5543550" y="2457450"/>
                </a:cubicBezTo>
                <a:cubicBezTo>
                  <a:pt x="5517600" y="2468984"/>
                  <a:pt x="5493300" y="2484016"/>
                  <a:pt x="5467350" y="2495550"/>
                </a:cubicBezTo>
                <a:cubicBezTo>
                  <a:pt x="5436101" y="2509438"/>
                  <a:pt x="5403349" y="2519762"/>
                  <a:pt x="5372100" y="2533650"/>
                </a:cubicBezTo>
                <a:cubicBezTo>
                  <a:pt x="5346150" y="2545184"/>
                  <a:pt x="5322841" y="2562770"/>
                  <a:pt x="5295900" y="2571750"/>
                </a:cubicBezTo>
                <a:cubicBezTo>
                  <a:pt x="5265183" y="2581989"/>
                  <a:pt x="5232400" y="2584450"/>
                  <a:pt x="5200650" y="2590800"/>
                </a:cubicBezTo>
                <a:lnTo>
                  <a:pt x="4229100" y="2552700"/>
                </a:lnTo>
                <a:cubicBezTo>
                  <a:pt x="4184259" y="2550381"/>
                  <a:pt x="4139779" y="2542456"/>
                  <a:pt x="4095750" y="2533650"/>
                </a:cubicBezTo>
                <a:cubicBezTo>
                  <a:pt x="4068271" y="2528154"/>
                  <a:pt x="3951472" y="2480561"/>
                  <a:pt x="3943350" y="2476500"/>
                </a:cubicBezTo>
                <a:cubicBezTo>
                  <a:pt x="3922872" y="2466261"/>
                  <a:pt x="3906678" y="2448639"/>
                  <a:pt x="3886200" y="2438400"/>
                </a:cubicBezTo>
                <a:cubicBezTo>
                  <a:pt x="3874335" y="2432467"/>
                  <a:pt x="3763477" y="2387845"/>
                  <a:pt x="3733800" y="2381250"/>
                </a:cubicBezTo>
                <a:cubicBezTo>
                  <a:pt x="3696094" y="2372871"/>
                  <a:pt x="3657600" y="2368550"/>
                  <a:pt x="3619500" y="2362200"/>
                </a:cubicBezTo>
                <a:cubicBezTo>
                  <a:pt x="3480199" y="2292550"/>
                  <a:pt x="3600842" y="2345983"/>
                  <a:pt x="3390900" y="2286000"/>
                </a:cubicBezTo>
                <a:cubicBezTo>
                  <a:pt x="3346450" y="2273300"/>
                  <a:pt x="3302398" y="2259112"/>
                  <a:pt x="3257550" y="2247900"/>
                </a:cubicBezTo>
                <a:cubicBezTo>
                  <a:pt x="3226138" y="2240047"/>
                  <a:pt x="3193908" y="2235874"/>
                  <a:pt x="3162300" y="2228850"/>
                </a:cubicBezTo>
                <a:cubicBezTo>
                  <a:pt x="3136742" y="2223170"/>
                  <a:pt x="3111500" y="2216150"/>
                  <a:pt x="3086100" y="2209800"/>
                </a:cubicBezTo>
                <a:cubicBezTo>
                  <a:pt x="2976527" y="2136751"/>
                  <a:pt x="3085755" y="2198278"/>
                  <a:pt x="2914650" y="2152650"/>
                </a:cubicBezTo>
                <a:cubicBezTo>
                  <a:pt x="2591792" y="2066554"/>
                  <a:pt x="2895526" y="2112425"/>
                  <a:pt x="2571750" y="2076450"/>
                </a:cubicBezTo>
                <a:lnTo>
                  <a:pt x="819150" y="2095500"/>
                </a:lnTo>
                <a:cubicBezTo>
                  <a:pt x="799074" y="2095923"/>
                  <a:pt x="781481" y="2109680"/>
                  <a:pt x="762000" y="2114550"/>
                </a:cubicBezTo>
                <a:cubicBezTo>
                  <a:pt x="730588" y="2122403"/>
                  <a:pt x="697988" y="2125081"/>
                  <a:pt x="666750" y="2133600"/>
                </a:cubicBezTo>
                <a:cubicBezTo>
                  <a:pt x="628004" y="2144167"/>
                  <a:pt x="591412" y="2161960"/>
                  <a:pt x="552450" y="2171700"/>
                </a:cubicBezTo>
                <a:cubicBezTo>
                  <a:pt x="527050" y="2178050"/>
                  <a:pt x="500765" y="2181557"/>
                  <a:pt x="476250" y="2190750"/>
                </a:cubicBezTo>
                <a:cubicBezTo>
                  <a:pt x="449660" y="2200721"/>
                  <a:pt x="426417" y="2218303"/>
                  <a:pt x="400050" y="2228850"/>
                </a:cubicBezTo>
                <a:cubicBezTo>
                  <a:pt x="362762" y="2243765"/>
                  <a:pt x="323850" y="2254250"/>
                  <a:pt x="285750" y="2266950"/>
                </a:cubicBezTo>
                <a:cubicBezTo>
                  <a:pt x="266700" y="2273300"/>
                  <a:pt x="245308" y="2274861"/>
                  <a:pt x="228600" y="2286000"/>
                </a:cubicBezTo>
                <a:cubicBezTo>
                  <a:pt x="209550" y="2298700"/>
                  <a:pt x="194034" y="2320336"/>
                  <a:pt x="171450" y="2324100"/>
                </a:cubicBezTo>
                <a:cubicBezTo>
                  <a:pt x="115078" y="2333495"/>
                  <a:pt x="57150" y="2324100"/>
                  <a:pt x="0" y="2324100"/>
                </a:cubicBezTo>
              </a:path>
            </a:pathLst>
          </a:custGeom>
          <a:blipFill dpi="0" rotWithShape="0">
            <a:blip r:embed="rId4"/>
            <a:srcRect/>
            <a:stretch>
              <a:fillRect l="-1035" r="-48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720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DF5E99-25E1-47E4-88E0-B36F5A045ED1}"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0CB7C-6DA3-406E-B733-9509145C80C8}" type="slidenum">
              <a:rPr lang="en-GB" smtClean="0"/>
              <a:t>‹#›</a:t>
            </a:fld>
            <a:endParaRPr lang="en-GB"/>
          </a:p>
        </p:txBody>
      </p:sp>
    </p:spTree>
    <p:extLst>
      <p:ext uri="{BB962C8B-B14F-4D97-AF65-F5344CB8AC3E}">
        <p14:creationId xmlns:p14="http://schemas.microsoft.com/office/powerpoint/2010/main" val="199392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F5E99-25E1-47E4-88E0-B36F5A045ED1}"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0CB7C-6DA3-406E-B733-9509145C80C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77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F5E99-25E1-47E4-88E0-B36F5A045ED1}"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0CB7C-6DA3-406E-B733-9509145C80C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56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F5E99-25E1-47E4-88E0-B36F5A045ED1}"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0CB7C-6DA3-406E-B733-9509145C80C8}" type="slidenum">
              <a:rPr lang="en-GB" smtClean="0"/>
              <a:t>‹#›</a:t>
            </a:fld>
            <a:endParaRPr lang="en-GB"/>
          </a:p>
        </p:txBody>
      </p:sp>
    </p:spTree>
    <p:extLst>
      <p:ext uri="{BB962C8B-B14F-4D97-AF65-F5344CB8AC3E}">
        <p14:creationId xmlns:p14="http://schemas.microsoft.com/office/powerpoint/2010/main" val="289778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F5E99-25E1-47E4-88E0-B36F5A045ED1}"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0CB7C-6DA3-406E-B733-9509145C80C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90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F5E99-25E1-47E4-88E0-B36F5A045ED1}"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0CB7C-6DA3-406E-B733-9509145C80C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51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F5E99-25E1-47E4-88E0-B36F5A045ED1}"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0CB7C-6DA3-406E-B733-9509145C80C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0161EEF-C5DA-4CEF-D72E-70118120EDE2}"/>
              </a:ext>
            </a:extLst>
          </p:cNvPr>
          <p:cNvCxnSpPr/>
          <p:nvPr userDrawn="1"/>
        </p:nvCxnSpPr>
        <p:spPr>
          <a:xfrm flipH="1" flipV="1">
            <a:off x="108341" y="1"/>
            <a:ext cx="8391" cy="6857999"/>
          </a:xfrm>
          <a:prstGeom prst="line">
            <a:avLst/>
          </a:prstGeom>
          <a:ln w="698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1706F29-CD40-DC40-991D-28DB89456288}"/>
              </a:ext>
            </a:extLst>
          </p:cNvPr>
          <p:cNvCxnSpPr/>
          <p:nvPr userDrawn="1"/>
        </p:nvCxnSpPr>
        <p:spPr>
          <a:xfrm flipH="1" flipV="1">
            <a:off x="236628" y="0"/>
            <a:ext cx="8391" cy="6857999"/>
          </a:xfrm>
          <a:prstGeom prst="line">
            <a:avLst/>
          </a:prstGeom>
          <a:ln w="698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6FF46A1-EACC-AB33-405D-48082A64CBBE}"/>
              </a:ext>
            </a:extLst>
          </p:cNvPr>
          <p:cNvPicPr>
            <a:picLocks noChangeAspect="1"/>
          </p:cNvPicPr>
          <p:nvPr userDrawn="1"/>
        </p:nvPicPr>
        <p:blipFill>
          <a:blip r:embed="rId2"/>
          <a:stretch>
            <a:fillRect/>
          </a:stretch>
        </p:blipFill>
        <p:spPr>
          <a:xfrm>
            <a:off x="10487490" y="4623347"/>
            <a:ext cx="1704509" cy="2234652"/>
          </a:xfrm>
          <a:prstGeom prst="rect">
            <a:avLst/>
          </a:prstGeom>
        </p:spPr>
      </p:pic>
    </p:spTree>
    <p:extLst>
      <p:ext uri="{BB962C8B-B14F-4D97-AF65-F5344CB8AC3E}">
        <p14:creationId xmlns:p14="http://schemas.microsoft.com/office/powerpoint/2010/main" val="2132111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F5E99-25E1-47E4-88E0-B36F5A045ED1}"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0CB7C-6DA3-406E-B733-9509145C80C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D9F2B6E-3DB0-B6A6-DB78-6BA114533975}"/>
              </a:ext>
            </a:extLst>
          </p:cNvPr>
          <p:cNvPicPr>
            <a:picLocks noChangeAspect="1"/>
          </p:cNvPicPr>
          <p:nvPr userDrawn="1"/>
        </p:nvPicPr>
        <p:blipFill>
          <a:blip r:embed="rId2"/>
          <a:stretch>
            <a:fillRect/>
          </a:stretch>
        </p:blipFill>
        <p:spPr>
          <a:xfrm>
            <a:off x="10501545" y="4702478"/>
            <a:ext cx="1704509" cy="2234652"/>
          </a:xfrm>
          <a:prstGeom prst="rect">
            <a:avLst/>
          </a:prstGeom>
        </p:spPr>
      </p:pic>
      <p:cxnSp>
        <p:nvCxnSpPr>
          <p:cNvPr id="8" name="Straight Connector 7">
            <a:extLst>
              <a:ext uri="{FF2B5EF4-FFF2-40B4-BE49-F238E27FC236}">
                <a16:creationId xmlns:a16="http://schemas.microsoft.com/office/drawing/2014/main" id="{B69028F2-9829-6C9F-5C05-EA89FCA7532B}"/>
              </a:ext>
            </a:extLst>
          </p:cNvPr>
          <p:cNvCxnSpPr/>
          <p:nvPr userDrawn="1"/>
        </p:nvCxnSpPr>
        <p:spPr>
          <a:xfrm flipH="1" flipV="1">
            <a:off x="108341" y="1"/>
            <a:ext cx="8391" cy="6857999"/>
          </a:xfrm>
          <a:prstGeom prst="line">
            <a:avLst/>
          </a:prstGeom>
          <a:ln w="698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B0EE43-658F-5F99-D30B-6F7D631161CD}"/>
              </a:ext>
            </a:extLst>
          </p:cNvPr>
          <p:cNvCxnSpPr/>
          <p:nvPr userDrawn="1"/>
        </p:nvCxnSpPr>
        <p:spPr>
          <a:xfrm flipH="1" flipV="1">
            <a:off x="236628" y="0"/>
            <a:ext cx="8391" cy="6857999"/>
          </a:xfrm>
          <a:prstGeom prst="line">
            <a:avLst/>
          </a:prstGeom>
          <a:ln w="698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1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F5E99-25E1-47E4-88E0-B36F5A045ED1}"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0CB7C-6DA3-406E-B733-9509145C80C8}" type="slidenum">
              <a:rPr lang="en-GB" smtClean="0"/>
              <a:t>‹#›</a:t>
            </a:fld>
            <a:endParaRPr lang="en-GB"/>
          </a:p>
        </p:txBody>
      </p:sp>
    </p:spTree>
    <p:extLst>
      <p:ext uri="{BB962C8B-B14F-4D97-AF65-F5344CB8AC3E}">
        <p14:creationId xmlns:p14="http://schemas.microsoft.com/office/powerpoint/2010/main" val="241690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F5E99-25E1-47E4-88E0-B36F5A045ED1}"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0CB7C-6DA3-406E-B733-9509145C80C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Freeform 10">
            <a:extLst>
              <a:ext uri="{FF2B5EF4-FFF2-40B4-BE49-F238E27FC236}">
                <a16:creationId xmlns:a16="http://schemas.microsoft.com/office/drawing/2014/main" id="{82D96FCC-DCAB-3394-0391-73CE783F7874}"/>
              </a:ext>
            </a:extLst>
          </p:cNvPr>
          <p:cNvSpPr/>
          <p:nvPr userDrawn="1"/>
        </p:nvSpPr>
        <p:spPr>
          <a:xfrm>
            <a:off x="-398586" y="0"/>
            <a:ext cx="12839701" cy="3600450"/>
          </a:xfrm>
          <a:custGeom>
            <a:avLst/>
            <a:gdLst>
              <a:gd name="connsiteX0" fmla="*/ 400050 w 14102373"/>
              <a:gd name="connsiteY0" fmla="*/ 0 h 2590800"/>
              <a:gd name="connsiteX1" fmla="*/ 571500 w 14102373"/>
              <a:gd name="connsiteY1" fmla="*/ 57150 h 2590800"/>
              <a:gd name="connsiteX2" fmla="*/ 742950 w 14102373"/>
              <a:gd name="connsiteY2" fmla="*/ 95250 h 2590800"/>
              <a:gd name="connsiteX3" fmla="*/ 800100 w 14102373"/>
              <a:gd name="connsiteY3" fmla="*/ 133350 h 2590800"/>
              <a:gd name="connsiteX4" fmla="*/ 952500 w 14102373"/>
              <a:gd name="connsiteY4" fmla="*/ 152400 h 2590800"/>
              <a:gd name="connsiteX5" fmla="*/ 1809750 w 14102373"/>
              <a:gd name="connsiteY5" fmla="*/ 171450 h 2590800"/>
              <a:gd name="connsiteX6" fmla="*/ 1885950 w 14102373"/>
              <a:gd name="connsiteY6" fmla="*/ 209550 h 2590800"/>
              <a:gd name="connsiteX7" fmla="*/ 2019300 w 14102373"/>
              <a:gd name="connsiteY7" fmla="*/ 285750 h 2590800"/>
              <a:gd name="connsiteX8" fmla="*/ 2095500 w 14102373"/>
              <a:gd name="connsiteY8" fmla="*/ 304800 h 2590800"/>
              <a:gd name="connsiteX9" fmla="*/ 2209800 w 14102373"/>
              <a:gd name="connsiteY9" fmla="*/ 342900 h 2590800"/>
              <a:gd name="connsiteX10" fmla="*/ 2362200 w 14102373"/>
              <a:gd name="connsiteY10" fmla="*/ 400050 h 2590800"/>
              <a:gd name="connsiteX11" fmla="*/ 2457450 w 14102373"/>
              <a:gd name="connsiteY11" fmla="*/ 457200 h 2590800"/>
              <a:gd name="connsiteX12" fmla="*/ 2590800 w 14102373"/>
              <a:gd name="connsiteY12" fmla="*/ 495300 h 2590800"/>
              <a:gd name="connsiteX13" fmla="*/ 2819400 w 14102373"/>
              <a:gd name="connsiteY13" fmla="*/ 552450 h 2590800"/>
              <a:gd name="connsiteX14" fmla="*/ 3390900 w 14102373"/>
              <a:gd name="connsiteY14" fmla="*/ 533400 h 2590800"/>
              <a:gd name="connsiteX15" fmla="*/ 3524250 w 14102373"/>
              <a:gd name="connsiteY15" fmla="*/ 495300 h 2590800"/>
              <a:gd name="connsiteX16" fmla="*/ 3752850 w 14102373"/>
              <a:gd name="connsiteY16" fmla="*/ 438150 h 2590800"/>
              <a:gd name="connsiteX17" fmla="*/ 3867150 w 14102373"/>
              <a:gd name="connsiteY17" fmla="*/ 400050 h 2590800"/>
              <a:gd name="connsiteX18" fmla="*/ 4019550 w 14102373"/>
              <a:gd name="connsiteY18" fmla="*/ 361950 h 2590800"/>
              <a:gd name="connsiteX19" fmla="*/ 4152900 w 14102373"/>
              <a:gd name="connsiteY19" fmla="*/ 323850 h 2590800"/>
              <a:gd name="connsiteX20" fmla="*/ 4419600 w 14102373"/>
              <a:gd name="connsiteY20" fmla="*/ 304800 h 2590800"/>
              <a:gd name="connsiteX21" fmla="*/ 4895850 w 14102373"/>
              <a:gd name="connsiteY21" fmla="*/ 304800 h 2590800"/>
              <a:gd name="connsiteX22" fmla="*/ 5010150 w 14102373"/>
              <a:gd name="connsiteY22" fmla="*/ 381000 h 2590800"/>
              <a:gd name="connsiteX23" fmla="*/ 5067300 w 14102373"/>
              <a:gd name="connsiteY23" fmla="*/ 400050 h 2590800"/>
              <a:gd name="connsiteX24" fmla="*/ 5200650 w 14102373"/>
              <a:gd name="connsiteY24" fmla="*/ 438150 h 2590800"/>
              <a:gd name="connsiteX25" fmla="*/ 5257800 w 14102373"/>
              <a:gd name="connsiteY25" fmla="*/ 476250 h 2590800"/>
              <a:gd name="connsiteX26" fmla="*/ 5334000 w 14102373"/>
              <a:gd name="connsiteY26" fmla="*/ 495300 h 2590800"/>
              <a:gd name="connsiteX27" fmla="*/ 5638800 w 14102373"/>
              <a:gd name="connsiteY27" fmla="*/ 514350 h 2590800"/>
              <a:gd name="connsiteX28" fmla="*/ 6648450 w 14102373"/>
              <a:gd name="connsiteY28" fmla="*/ 495300 h 2590800"/>
              <a:gd name="connsiteX29" fmla="*/ 6781800 w 14102373"/>
              <a:gd name="connsiteY29" fmla="*/ 457200 h 2590800"/>
              <a:gd name="connsiteX30" fmla="*/ 6934200 w 14102373"/>
              <a:gd name="connsiteY30" fmla="*/ 438150 h 2590800"/>
              <a:gd name="connsiteX31" fmla="*/ 7086600 w 14102373"/>
              <a:gd name="connsiteY31" fmla="*/ 361950 h 2590800"/>
              <a:gd name="connsiteX32" fmla="*/ 7258050 w 14102373"/>
              <a:gd name="connsiteY32" fmla="*/ 342900 h 2590800"/>
              <a:gd name="connsiteX33" fmla="*/ 7410450 w 14102373"/>
              <a:gd name="connsiteY33" fmla="*/ 323850 h 2590800"/>
              <a:gd name="connsiteX34" fmla="*/ 7829550 w 14102373"/>
              <a:gd name="connsiteY34" fmla="*/ 266700 h 2590800"/>
              <a:gd name="connsiteX35" fmla="*/ 8915400 w 14102373"/>
              <a:gd name="connsiteY35" fmla="*/ 266700 h 2590800"/>
              <a:gd name="connsiteX36" fmla="*/ 9220200 w 14102373"/>
              <a:gd name="connsiteY36" fmla="*/ 285750 h 2590800"/>
              <a:gd name="connsiteX37" fmla="*/ 9982200 w 14102373"/>
              <a:gd name="connsiteY37" fmla="*/ 247650 h 2590800"/>
              <a:gd name="connsiteX38" fmla="*/ 10039350 w 14102373"/>
              <a:gd name="connsiteY38" fmla="*/ 228600 h 2590800"/>
              <a:gd name="connsiteX39" fmla="*/ 10744200 w 14102373"/>
              <a:gd name="connsiteY39" fmla="*/ 247650 h 2590800"/>
              <a:gd name="connsiteX40" fmla="*/ 10915650 w 14102373"/>
              <a:gd name="connsiteY40" fmla="*/ 304800 h 2590800"/>
              <a:gd name="connsiteX41" fmla="*/ 11049000 w 14102373"/>
              <a:gd name="connsiteY41" fmla="*/ 323850 h 2590800"/>
              <a:gd name="connsiteX42" fmla="*/ 11334750 w 14102373"/>
              <a:gd name="connsiteY42" fmla="*/ 361950 h 2590800"/>
              <a:gd name="connsiteX43" fmla="*/ 11410950 w 14102373"/>
              <a:gd name="connsiteY43" fmla="*/ 381000 h 2590800"/>
              <a:gd name="connsiteX44" fmla="*/ 11944350 w 14102373"/>
              <a:gd name="connsiteY44" fmla="*/ 419100 h 2590800"/>
              <a:gd name="connsiteX45" fmla="*/ 12058650 w 14102373"/>
              <a:gd name="connsiteY45" fmla="*/ 457200 h 2590800"/>
              <a:gd name="connsiteX46" fmla="*/ 12172950 w 14102373"/>
              <a:gd name="connsiteY46" fmla="*/ 514350 h 2590800"/>
              <a:gd name="connsiteX47" fmla="*/ 12287250 w 14102373"/>
              <a:gd name="connsiteY47" fmla="*/ 571500 h 2590800"/>
              <a:gd name="connsiteX48" fmla="*/ 12344400 w 14102373"/>
              <a:gd name="connsiteY48" fmla="*/ 628650 h 2590800"/>
              <a:gd name="connsiteX49" fmla="*/ 12858750 w 14102373"/>
              <a:gd name="connsiteY49" fmla="*/ 628650 h 2590800"/>
              <a:gd name="connsiteX50" fmla="*/ 12934950 w 14102373"/>
              <a:gd name="connsiteY50" fmla="*/ 590550 h 2590800"/>
              <a:gd name="connsiteX51" fmla="*/ 12992100 w 14102373"/>
              <a:gd name="connsiteY51" fmla="*/ 571500 h 2590800"/>
              <a:gd name="connsiteX52" fmla="*/ 13182600 w 14102373"/>
              <a:gd name="connsiteY52" fmla="*/ 476250 h 2590800"/>
              <a:gd name="connsiteX53" fmla="*/ 13506450 w 14102373"/>
              <a:gd name="connsiteY53" fmla="*/ 495300 h 2590800"/>
              <a:gd name="connsiteX54" fmla="*/ 13582650 w 14102373"/>
              <a:gd name="connsiteY54" fmla="*/ 552450 h 2590800"/>
              <a:gd name="connsiteX55" fmla="*/ 13658850 w 14102373"/>
              <a:gd name="connsiteY55" fmla="*/ 590550 h 2590800"/>
              <a:gd name="connsiteX56" fmla="*/ 13792200 w 14102373"/>
              <a:gd name="connsiteY56" fmla="*/ 666750 h 2590800"/>
              <a:gd name="connsiteX57" fmla="*/ 13868400 w 14102373"/>
              <a:gd name="connsiteY57" fmla="*/ 723900 h 2590800"/>
              <a:gd name="connsiteX58" fmla="*/ 14001750 w 14102373"/>
              <a:gd name="connsiteY58" fmla="*/ 762000 h 2590800"/>
              <a:gd name="connsiteX59" fmla="*/ 14058900 w 14102373"/>
              <a:gd name="connsiteY59" fmla="*/ 838200 h 2590800"/>
              <a:gd name="connsiteX60" fmla="*/ 14077950 w 14102373"/>
              <a:gd name="connsiteY60" fmla="*/ 914400 h 2590800"/>
              <a:gd name="connsiteX61" fmla="*/ 14097000 w 14102373"/>
              <a:gd name="connsiteY61" fmla="*/ 1581150 h 2590800"/>
              <a:gd name="connsiteX62" fmla="*/ 14077950 w 14102373"/>
              <a:gd name="connsiteY62" fmla="*/ 1771650 h 2590800"/>
              <a:gd name="connsiteX63" fmla="*/ 14001750 w 14102373"/>
              <a:gd name="connsiteY63" fmla="*/ 1924050 h 2590800"/>
              <a:gd name="connsiteX64" fmla="*/ 14039850 w 14102373"/>
              <a:gd name="connsiteY64" fmla="*/ 2305050 h 2590800"/>
              <a:gd name="connsiteX65" fmla="*/ 14077950 w 14102373"/>
              <a:gd name="connsiteY65" fmla="*/ 2362200 h 2590800"/>
              <a:gd name="connsiteX66" fmla="*/ 14097000 w 14102373"/>
              <a:gd name="connsiteY66" fmla="*/ 2419350 h 2590800"/>
              <a:gd name="connsiteX67" fmla="*/ 13963650 w 14102373"/>
              <a:gd name="connsiteY67" fmla="*/ 2381250 h 2590800"/>
              <a:gd name="connsiteX68" fmla="*/ 13925550 w 14102373"/>
              <a:gd name="connsiteY68" fmla="*/ 2324100 h 2590800"/>
              <a:gd name="connsiteX69" fmla="*/ 13811250 w 14102373"/>
              <a:gd name="connsiteY69" fmla="*/ 2286000 h 2590800"/>
              <a:gd name="connsiteX70" fmla="*/ 12915900 w 14102373"/>
              <a:gd name="connsiteY70" fmla="*/ 2305050 h 2590800"/>
              <a:gd name="connsiteX71" fmla="*/ 12744450 w 14102373"/>
              <a:gd name="connsiteY71" fmla="*/ 2324100 h 2590800"/>
              <a:gd name="connsiteX72" fmla="*/ 12649200 w 14102373"/>
              <a:gd name="connsiteY72" fmla="*/ 2362200 h 2590800"/>
              <a:gd name="connsiteX73" fmla="*/ 12592050 w 14102373"/>
              <a:gd name="connsiteY73" fmla="*/ 2381250 h 2590800"/>
              <a:gd name="connsiteX74" fmla="*/ 12515850 w 14102373"/>
              <a:gd name="connsiteY74" fmla="*/ 2400300 h 2590800"/>
              <a:gd name="connsiteX75" fmla="*/ 12439650 w 14102373"/>
              <a:gd name="connsiteY75" fmla="*/ 2438400 h 2590800"/>
              <a:gd name="connsiteX76" fmla="*/ 11830050 w 14102373"/>
              <a:gd name="connsiteY76" fmla="*/ 2419350 h 2590800"/>
              <a:gd name="connsiteX77" fmla="*/ 11639550 w 14102373"/>
              <a:gd name="connsiteY77" fmla="*/ 2362200 h 2590800"/>
              <a:gd name="connsiteX78" fmla="*/ 11563350 w 14102373"/>
              <a:gd name="connsiteY78" fmla="*/ 2324100 h 2590800"/>
              <a:gd name="connsiteX79" fmla="*/ 11468100 w 14102373"/>
              <a:gd name="connsiteY79" fmla="*/ 2305050 h 2590800"/>
              <a:gd name="connsiteX80" fmla="*/ 11410950 w 14102373"/>
              <a:gd name="connsiteY80" fmla="*/ 2286000 h 2590800"/>
              <a:gd name="connsiteX81" fmla="*/ 11087100 w 14102373"/>
              <a:gd name="connsiteY81" fmla="*/ 2305050 h 2590800"/>
              <a:gd name="connsiteX82" fmla="*/ 10991850 w 14102373"/>
              <a:gd name="connsiteY82" fmla="*/ 2324100 h 2590800"/>
              <a:gd name="connsiteX83" fmla="*/ 10934700 w 14102373"/>
              <a:gd name="connsiteY83" fmla="*/ 2381250 h 2590800"/>
              <a:gd name="connsiteX84" fmla="*/ 10801350 w 14102373"/>
              <a:gd name="connsiteY84" fmla="*/ 2419350 h 2590800"/>
              <a:gd name="connsiteX85" fmla="*/ 10744200 w 14102373"/>
              <a:gd name="connsiteY85" fmla="*/ 2476500 h 2590800"/>
              <a:gd name="connsiteX86" fmla="*/ 10610850 w 14102373"/>
              <a:gd name="connsiteY86" fmla="*/ 2533650 h 2590800"/>
              <a:gd name="connsiteX87" fmla="*/ 10477500 w 14102373"/>
              <a:gd name="connsiteY87" fmla="*/ 2552700 h 2590800"/>
              <a:gd name="connsiteX88" fmla="*/ 10267950 w 14102373"/>
              <a:gd name="connsiteY88" fmla="*/ 2533650 h 2590800"/>
              <a:gd name="connsiteX89" fmla="*/ 10191750 w 14102373"/>
              <a:gd name="connsiteY89" fmla="*/ 2495550 h 2590800"/>
              <a:gd name="connsiteX90" fmla="*/ 10134600 w 14102373"/>
              <a:gd name="connsiteY90" fmla="*/ 2476500 h 2590800"/>
              <a:gd name="connsiteX91" fmla="*/ 10077450 w 14102373"/>
              <a:gd name="connsiteY91" fmla="*/ 2438400 h 2590800"/>
              <a:gd name="connsiteX92" fmla="*/ 9982200 w 14102373"/>
              <a:gd name="connsiteY92" fmla="*/ 2400300 h 2590800"/>
              <a:gd name="connsiteX93" fmla="*/ 9886950 w 14102373"/>
              <a:gd name="connsiteY93" fmla="*/ 2343150 h 2590800"/>
              <a:gd name="connsiteX94" fmla="*/ 9734550 w 14102373"/>
              <a:gd name="connsiteY94" fmla="*/ 2305050 h 2590800"/>
              <a:gd name="connsiteX95" fmla="*/ 9467850 w 14102373"/>
              <a:gd name="connsiteY95" fmla="*/ 2190750 h 2590800"/>
              <a:gd name="connsiteX96" fmla="*/ 9315450 w 14102373"/>
              <a:gd name="connsiteY96" fmla="*/ 2152650 h 2590800"/>
              <a:gd name="connsiteX97" fmla="*/ 8801100 w 14102373"/>
              <a:gd name="connsiteY97" fmla="*/ 2171700 h 2590800"/>
              <a:gd name="connsiteX98" fmla="*/ 8667750 w 14102373"/>
              <a:gd name="connsiteY98" fmla="*/ 2209800 h 2590800"/>
              <a:gd name="connsiteX99" fmla="*/ 7639050 w 14102373"/>
              <a:gd name="connsiteY99" fmla="*/ 2152650 h 2590800"/>
              <a:gd name="connsiteX100" fmla="*/ 7143750 w 14102373"/>
              <a:gd name="connsiteY100" fmla="*/ 2171700 h 2590800"/>
              <a:gd name="connsiteX101" fmla="*/ 7086600 w 14102373"/>
              <a:gd name="connsiteY101" fmla="*/ 2190750 h 2590800"/>
              <a:gd name="connsiteX102" fmla="*/ 7010400 w 14102373"/>
              <a:gd name="connsiteY102" fmla="*/ 2209800 h 2590800"/>
              <a:gd name="connsiteX103" fmla="*/ 6819900 w 14102373"/>
              <a:gd name="connsiteY103" fmla="*/ 2286000 h 2590800"/>
              <a:gd name="connsiteX104" fmla="*/ 5886450 w 14102373"/>
              <a:gd name="connsiteY104" fmla="*/ 2324100 h 2590800"/>
              <a:gd name="connsiteX105" fmla="*/ 5772150 w 14102373"/>
              <a:gd name="connsiteY105" fmla="*/ 2362200 h 2590800"/>
              <a:gd name="connsiteX106" fmla="*/ 5715000 w 14102373"/>
              <a:gd name="connsiteY106" fmla="*/ 2400300 h 2590800"/>
              <a:gd name="connsiteX107" fmla="*/ 5638800 w 14102373"/>
              <a:gd name="connsiteY107" fmla="*/ 2419350 h 2590800"/>
              <a:gd name="connsiteX108" fmla="*/ 5543550 w 14102373"/>
              <a:gd name="connsiteY108" fmla="*/ 2457450 h 2590800"/>
              <a:gd name="connsiteX109" fmla="*/ 5467350 w 14102373"/>
              <a:gd name="connsiteY109" fmla="*/ 2495550 h 2590800"/>
              <a:gd name="connsiteX110" fmla="*/ 5372100 w 14102373"/>
              <a:gd name="connsiteY110" fmla="*/ 2533650 h 2590800"/>
              <a:gd name="connsiteX111" fmla="*/ 5295900 w 14102373"/>
              <a:gd name="connsiteY111" fmla="*/ 2571750 h 2590800"/>
              <a:gd name="connsiteX112" fmla="*/ 5200650 w 14102373"/>
              <a:gd name="connsiteY112" fmla="*/ 2590800 h 2590800"/>
              <a:gd name="connsiteX113" fmla="*/ 4229100 w 14102373"/>
              <a:gd name="connsiteY113" fmla="*/ 2552700 h 2590800"/>
              <a:gd name="connsiteX114" fmla="*/ 4095750 w 14102373"/>
              <a:gd name="connsiteY114" fmla="*/ 2533650 h 2590800"/>
              <a:gd name="connsiteX115" fmla="*/ 3943350 w 14102373"/>
              <a:gd name="connsiteY115" fmla="*/ 2476500 h 2590800"/>
              <a:gd name="connsiteX116" fmla="*/ 3886200 w 14102373"/>
              <a:gd name="connsiteY116" fmla="*/ 2438400 h 2590800"/>
              <a:gd name="connsiteX117" fmla="*/ 3733800 w 14102373"/>
              <a:gd name="connsiteY117" fmla="*/ 2381250 h 2590800"/>
              <a:gd name="connsiteX118" fmla="*/ 3619500 w 14102373"/>
              <a:gd name="connsiteY118" fmla="*/ 2362200 h 2590800"/>
              <a:gd name="connsiteX119" fmla="*/ 3390900 w 14102373"/>
              <a:gd name="connsiteY119" fmla="*/ 2286000 h 2590800"/>
              <a:gd name="connsiteX120" fmla="*/ 3257550 w 14102373"/>
              <a:gd name="connsiteY120" fmla="*/ 2247900 h 2590800"/>
              <a:gd name="connsiteX121" fmla="*/ 3162300 w 14102373"/>
              <a:gd name="connsiteY121" fmla="*/ 2228850 h 2590800"/>
              <a:gd name="connsiteX122" fmla="*/ 3086100 w 14102373"/>
              <a:gd name="connsiteY122" fmla="*/ 2209800 h 2590800"/>
              <a:gd name="connsiteX123" fmla="*/ 2914650 w 14102373"/>
              <a:gd name="connsiteY123" fmla="*/ 2152650 h 2590800"/>
              <a:gd name="connsiteX124" fmla="*/ 2571750 w 14102373"/>
              <a:gd name="connsiteY124" fmla="*/ 2076450 h 2590800"/>
              <a:gd name="connsiteX125" fmla="*/ 819150 w 14102373"/>
              <a:gd name="connsiteY125" fmla="*/ 2095500 h 2590800"/>
              <a:gd name="connsiteX126" fmla="*/ 762000 w 14102373"/>
              <a:gd name="connsiteY126" fmla="*/ 2114550 h 2590800"/>
              <a:gd name="connsiteX127" fmla="*/ 666750 w 14102373"/>
              <a:gd name="connsiteY127" fmla="*/ 2133600 h 2590800"/>
              <a:gd name="connsiteX128" fmla="*/ 552450 w 14102373"/>
              <a:gd name="connsiteY128" fmla="*/ 2171700 h 2590800"/>
              <a:gd name="connsiteX129" fmla="*/ 476250 w 14102373"/>
              <a:gd name="connsiteY129" fmla="*/ 2190750 h 2590800"/>
              <a:gd name="connsiteX130" fmla="*/ 400050 w 14102373"/>
              <a:gd name="connsiteY130" fmla="*/ 2228850 h 2590800"/>
              <a:gd name="connsiteX131" fmla="*/ 285750 w 14102373"/>
              <a:gd name="connsiteY131" fmla="*/ 2266950 h 2590800"/>
              <a:gd name="connsiteX132" fmla="*/ 228600 w 14102373"/>
              <a:gd name="connsiteY132" fmla="*/ 2286000 h 2590800"/>
              <a:gd name="connsiteX133" fmla="*/ 171450 w 14102373"/>
              <a:gd name="connsiteY133" fmla="*/ 2324100 h 2590800"/>
              <a:gd name="connsiteX134" fmla="*/ 0 w 14102373"/>
              <a:gd name="connsiteY134" fmla="*/ 23241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102373" h="2590800">
                <a:moveTo>
                  <a:pt x="400050" y="0"/>
                </a:moveTo>
                <a:cubicBezTo>
                  <a:pt x="838203" y="73025"/>
                  <a:pt x="303635" y="-32138"/>
                  <a:pt x="571500" y="57150"/>
                </a:cubicBezTo>
                <a:cubicBezTo>
                  <a:pt x="659299" y="86416"/>
                  <a:pt x="673231" y="60390"/>
                  <a:pt x="742950" y="95250"/>
                </a:cubicBezTo>
                <a:cubicBezTo>
                  <a:pt x="763428" y="105489"/>
                  <a:pt x="778011" y="127326"/>
                  <a:pt x="800100" y="133350"/>
                </a:cubicBezTo>
                <a:cubicBezTo>
                  <a:pt x="849491" y="146820"/>
                  <a:pt x="901341" y="150469"/>
                  <a:pt x="952500" y="152400"/>
                </a:cubicBezTo>
                <a:cubicBezTo>
                  <a:pt x="1238117" y="163178"/>
                  <a:pt x="1524000" y="165100"/>
                  <a:pt x="1809750" y="171450"/>
                </a:cubicBezTo>
                <a:cubicBezTo>
                  <a:pt x="1835150" y="184150"/>
                  <a:pt x="1861019" y="195952"/>
                  <a:pt x="1885950" y="209550"/>
                </a:cubicBezTo>
                <a:cubicBezTo>
                  <a:pt x="1930894" y="234065"/>
                  <a:pt x="1972693" y="264565"/>
                  <a:pt x="2019300" y="285750"/>
                </a:cubicBezTo>
                <a:cubicBezTo>
                  <a:pt x="2043135" y="296584"/>
                  <a:pt x="2070422" y="297277"/>
                  <a:pt x="2095500" y="304800"/>
                </a:cubicBezTo>
                <a:cubicBezTo>
                  <a:pt x="2133967" y="316340"/>
                  <a:pt x="2172512" y="327985"/>
                  <a:pt x="2209800" y="342900"/>
                </a:cubicBezTo>
                <a:cubicBezTo>
                  <a:pt x="2375829" y="409312"/>
                  <a:pt x="2197221" y="358805"/>
                  <a:pt x="2362200" y="400050"/>
                </a:cubicBezTo>
                <a:cubicBezTo>
                  <a:pt x="2393950" y="419100"/>
                  <a:pt x="2424332" y="440641"/>
                  <a:pt x="2457450" y="457200"/>
                </a:cubicBezTo>
                <a:cubicBezTo>
                  <a:pt x="2489461" y="473205"/>
                  <a:pt x="2560282" y="486145"/>
                  <a:pt x="2590800" y="495300"/>
                </a:cubicBezTo>
                <a:cubicBezTo>
                  <a:pt x="2779479" y="551904"/>
                  <a:pt x="2629192" y="520749"/>
                  <a:pt x="2819400" y="552450"/>
                </a:cubicBezTo>
                <a:cubicBezTo>
                  <a:pt x="3009900" y="546100"/>
                  <a:pt x="3200918" y="548804"/>
                  <a:pt x="3390900" y="533400"/>
                </a:cubicBezTo>
                <a:cubicBezTo>
                  <a:pt x="3436977" y="529664"/>
                  <a:pt x="3479543" y="507065"/>
                  <a:pt x="3524250" y="495300"/>
                </a:cubicBezTo>
                <a:cubicBezTo>
                  <a:pt x="3600209" y="475311"/>
                  <a:pt x="3677170" y="459172"/>
                  <a:pt x="3752850" y="438150"/>
                </a:cubicBezTo>
                <a:cubicBezTo>
                  <a:pt x="3791546" y="427401"/>
                  <a:pt x="3828534" y="411083"/>
                  <a:pt x="3867150" y="400050"/>
                </a:cubicBezTo>
                <a:cubicBezTo>
                  <a:pt x="3917499" y="385665"/>
                  <a:pt x="3968955" y="375442"/>
                  <a:pt x="4019550" y="361950"/>
                </a:cubicBezTo>
                <a:cubicBezTo>
                  <a:pt x="4064218" y="350039"/>
                  <a:pt x="4107136" y="330388"/>
                  <a:pt x="4152900" y="323850"/>
                </a:cubicBezTo>
                <a:cubicBezTo>
                  <a:pt x="4241131" y="311246"/>
                  <a:pt x="4330700" y="311150"/>
                  <a:pt x="4419600" y="304800"/>
                </a:cubicBezTo>
                <a:cubicBezTo>
                  <a:pt x="4601361" y="268448"/>
                  <a:pt x="4632448" y="254146"/>
                  <a:pt x="4895850" y="304800"/>
                </a:cubicBezTo>
                <a:cubicBezTo>
                  <a:pt x="4940817" y="313447"/>
                  <a:pt x="4966709" y="366520"/>
                  <a:pt x="5010150" y="381000"/>
                </a:cubicBezTo>
                <a:cubicBezTo>
                  <a:pt x="5029200" y="387350"/>
                  <a:pt x="5047992" y="394533"/>
                  <a:pt x="5067300" y="400050"/>
                </a:cubicBezTo>
                <a:cubicBezTo>
                  <a:pt x="5095784" y="408188"/>
                  <a:pt x="5170200" y="422925"/>
                  <a:pt x="5200650" y="438150"/>
                </a:cubicBezTo>
                <a:cubicBezTo>
                  <a:pt x="5221128" y="448389"/>
                  <a:pt x="5236756" y="467231"/>
                  <a:pt x="5257800" y="476250"/>
                </a:cubicBezTo>
                <a:cubicBezTo>
                  <a:pt x="5281865" y="486563"/>
                  <a:pt x="5307948" y="492695"/>
                  <a:pt x="5334000" y="495300"/>
                </a:cubicBezTo>
                <a:cubicBezTo>
                  <a:pt x="5435293" y="505429"/>
                  <a:pt x="5537200" y="508000"/>
                  <a:pt x="5638800" y="514350"/>
                </a:cubicBezTo>
                <a:cubicBezTo>
                  <a:pt x="5975350" y="508000"/>
                  <a:pt x="6312260" y="512109"/>
                  <a:pt x="6648450" y="495300"/>
                </a:cubicBezTo>
                <a:cubicBezTo>
                  <a:pt x="6694621" y="492991"/>
                  <a:pt x="6736469" y="466266"/>
                  <a:pt x="6781800" y="457200"/>
                </a:cubicBezTo>
                <a:cubicBezTo>
                  <a:pt x="6832001" y="447160"/>
                  <a:pt x="6883400" y="444500"/>
                  <a:pt x="6934200" y="438150"/>
                </a:cubicBezTo>
                <a:cubicBezTo>
                  <a:pt x="6985000" y="412750"/>
                  <a:pt x="7032112" y="377976"/>
                  <a:pt x="7086600" y="361950"/>
                </a:cubicBezTo>
                <a:cubicBezTo>
                  <a:pt x="7141765" y="345725"/>
                  <a:pt x="7200942" y="349619"/>
                  <a:pt x="7258050" y="342900"/>
                </a:cubicBezTo>
                <a:cubicBezTo>
                  <a:pt x="7308895" y="336918"/>
                  <a:pt x="7360132" y="333285"/>
                  <a:pt x="7410450" y="323850"/>
                </a:cubicBezTo>
                <a:cubicBezTo>
                  <a:pt x="7777935" y="254947"/>
                  <a:pt x="7291699" y="305118"/>
                  <a:pt x="7829550" y="266700"/>
                </a:cubicBezTo>
                <a:cubicBezTo>
                  <a:pt x="8244197" y="183771"/>
                  <a:pt x="7937825" y="237948"/>
                  <a:pt x="8915400" y="266700"/>
                </a:cubicBezTo>
                <a:cubicBezTo>
                  <a:pt x="9017154" y="269693"/>
                  <a:pt x="9118600" y="279400"/>
                  <a:pt x="9220200" y="285750"/>
                </a:cubicBezTo>
                <a:cubicBezTo>
                  <a:pt x="9571694" y="275986"/>
                  <a:pt x="9725410" y="321019"/>
                  <a:pt x="9982200" y="247650"/>
                </a:cubicBezTo>
                <a:cubicBezTo>
                  <a:pt x="10001508" y="242133"/>
                  <a:pt x="10020300" y="234950"/>
                  <a:pt x="10039350" y="228600"/>
                </a:cubicBezTo>
                <a:cubicBezTo>
                  <a:pt x="10274300" y="234950"/>
                  <a:pt x="10510048" y="227289"/>
                  <a:pt x="10744200" y="247650"/>
                </a:cubicBezTo>
                <a:cubicBezTo>
                  <a:pt x="10804215" y="252869"/>
                  <a:pt x="10856014" y="296281"/>
                  <a:pt x="10915650" y="304800"/>
                </a:cubicBezTo>
                <a:lnTo>
                  <a:pt x="11049000" y="323850"/>
                </a:lnTo>
                <a:cubicBezTo>
                  <a:pt x="11111195" y="332143"/>
                  <a:pt x="11268911" y="349979"/>
                  <a:pt x="11334750" y="361950"/>
                </a:cubicBezTo>
                <a:cubicBezTo>
                  <a:pt x="11360509" y="366634"/>
                  <a:pt x="11384883" y="378556"/>
                  <a:pt x="11410950" y="381000"/>
                </a:cubicBezTo>
                <a:cubicBezTo>
                  <a:pt x="11588425" y="397638"/>
                  <a:pt x="11766550" y="406400"/>
                  <a:pt x="11944350" y="419100"/>
                </a:cubicBezTo>
                <a:cubicBezTo>
                  <a:pt x="11982450" y="431800"/>
                  <a:pt x="12025234" y="434923"/>
                  <a:pt x="12058650" y="457200"/>
                </a:cubicBezTo>
                <a:cubicBezTo>
                  <a:pt x="12222434" y="566389"/>
                  <a:pt x="12015209" y="435480"/>
                  <a:pt x="12172950" y="514350"/>
                </a:cubicBezTo>
                <a:cubicBezTo>
                  <a:pt x="12320666" y="588208"/>
                  <a:pt x="12143602" y="523617"/>
                  <a:pt x="12287250" y="571500"/>
                </a:cubicBezTo>
                <a:cubicBezTo>
                  <a:pt x="12306300" y="590550"/>
                  <a:pt x="12318651" y="620727"/>
                  <a:pt x="12344400" y="628650"/>
                </a:cubicBezTo>
                <a:cubicBezTo>
                  <a:pt x="12473577" y="668397"/>
                  <a:pt x="12757432" y="634610"/>
                  <a:pt x="12858750" y="628650"/>
                </a:cubicBezTo>
                <a:cubicBezTo>
                  <a:pt x="12884150" y="615950"/>
                  <a:pt x="12908848" y="601737"/>
                  <a:pt x="12934950" y="590550"/>
                </a:cubicBezTo>
                <a:cubicBezTo>
                  <a:pt x="12953407" y="582640"/>
                  <a:pt x="12974139" y="580480"/>
                  <a:pt x="12992100" y="571500"/>
                </a:cubicBezTo>
                <a:cubicBezTo>
                  <a:pt x="13241245" y="446927"/>
                  <a:pt x="12937923" y="574121"/>
                  <a:pt x="13182600" y="476250"/>
                </a:cubicBezTo>
                <a:cubicBezTo>
                  <a:pt x="13290550" y="482600"/>
                  <a:pt x="13400223" y="475066"/>
                  <a:pt x="13506450" y="495300"/>
                </a:cubicBezTo>
                <a:cubicBezTo>
                  <a:pt x="13537639" y="501241"/>
                  <a:pt x="13555726" y="535623"/>
                  <a:pt x="13582650" y="552450"/>
                </a:cubicBezTo>
                <a:cubicBezTo>
                  <a:pt x="13606732" y="567501"/>
                  <a:pt x="13634768" y="575499"/>
                  <a:pt x="13658850" y="590550"/>
                </a:cubicBezTo>
                <a:cubicBezTo>
                  <a:pt x="13790656" y="672929"/>
                  <a:pt x="13679921" y="629324"/>
                  <a:pt x="13792200" y="666750"/>
                </a:cubicBezTo>
                <a:cubicBezTo>
                  <a:pt x="13817600" y="685800"/>
                  <a:pt x="13840833" y="708148"/>
                  <a:pt x="13868400" y="723900"/>
                </a:cubicBezTo>
                <a:cubicBezTo>
                  <a:pt x="13889656" y="736046"/>
                  <a:pt x="13985254" y="757876"/>
                  <a:pt x="14001750" y="762000"/>
                </a:cubicBezTo>
                <a:cubicBezTo>
                  <a:pt x="14020800" y="787400"/>
                  <a:pt x="14044701" y="809802"/>
                  <a:pt x="14058900" y="838200"/>
                </a:cubicBezTo>
                <a:cubicBezTo>
                  <a:pt x="14070609" y="861618"/>
                  <a:pt x="14076609" y="888253"/>
                  <a:pt x="14077950" y="914400"/>
                </a:cubicBezTo>
                <a:cubicBezTo>
                  <a:pt x="14089337" y="1136449"/>
                  <a:pt x="14090650" y="1358900"/>
                  <a:pt x="14097000" y="1581150"/>
                </a:cubicBezTo>
                <a:cubicBezTo>
                  <a:pt x="14090650" y="1644650"/>
                  <a:pt x="14095030" y="1710161"/>
                  <a:pt x="14077950" y="1771650"/>
                </a:cubicBezTo>
                <a:cubicBezTo>
                  <a:pt x="14062749" y="1826374"/>
                  <a:pt x="14001750" y="1924050"/>
                  <a:pt x="14001750" y="1924050"/>
                </a:cubicBezTo>
                <a:cubicBezTo>
                  <a:pt x="14002731" y="1936798"/>
                  <a:pt x="14020758" y="2241411"/>
                  <a:pt x="14039850" y="2305050"/>
                </a:cubicBezTo>
                <a:cubicBezTo>
                  <a:pt x="14046429" y="2326980"/>
                  <a:pt x="14067711" y="2341722"/>
                  <a:pt x="14077950" y="2362200"/>
                </a:cubicBezTo>
                <a:cubicBezTo>
                  <a:pt x="14086930" y="2380161"/>
                  <a:pt x="14113708" y="2408211"/>
                  <a:pt x="14097000" y="2419350"/>
                </a:cubicBezTo>
                <a:cubicBezTo>
                  <a:pt x="14089027" y="2424666"/>
                  <a:pt x="13978370" y="2386157"/>
                  <a:pt x="13963650" y="2381250"/>
                </a:cubicBezTo>
                <a:cubicBezTo>
                  <a:pt x="13950950" y="2362200"/>
                  <a:pt x="13944965" y="2336234"/>
                  <a:pt x="13925550" y="2324100"/>
                </a:cubicBezTo>
                <a:cubicBezTo>
                  <a:pt x="13891494" y="2302815"/>
                  <a:pt x="13811250" y="2286000"/>
                  <a:pt x="13811250" y="2286000"/>
                </a:cubicBezTo>
                <a:lnTo>
                  <a:pt x="12915900" y="2305050"/>
                </a:lnTo>
                <a:cubicBezTo>
                  <a:pt x="12858435" y="2307102"/>
                  <a:pt x="12800675" y="2312052"/>
                  <a:pt x="12744450" y="2324100"/>
                </a:cubicBezTo>
                <a:cubicBezTo>
                  <a:pt x="12711013" y="2331265"/>
                  <a:pt x="12681219" y="2350193"/>
                  <a:pt x="12649200" y="2362200"/>
                </a:cubicBezTo>
                <a:cubicBezTo>
                  <a:pt x="12630398" y="2369251"/>
                  <a:pt x="12611358" y="2375733"/>
                  <a:pt x="12592050" y="2381250"/>
                </a:cubicBezTo>
                <a:cubicBezTo>
                  <a:pt x="12566876" y="2388443"/>
                  <a:pt x="12540365" y="2391107"/>
                  <a:pt x="12515850" y="2400300"/>
                </a:cubicBezTo>
                <a:cubicBezTo>
                  <a:pt x="12489260" y="2410271"/>
                  <a:pt x="12465050" y="2425700"/>
                  <a:pt x="12439650" y="2438400"/>
                </a:cubicBezTo>
                <a:cubicBezTo>
                  <a:pt x="12236450" y="2432050"/>
                  <a:pt x="12033036" y="2430627"/>
                  <a:pt x="11830050" y="2419350"/>
                </a:cubicBezTo>
                <a:cubicBezTo>
                  <a:pt x="11799287" y="2417641"/>
                  <a:pt x="11649227" y="2367038"/>
                  <a:pt x="11639550" y="2362200"/>
                </a:cubicBezTo>
                <a:cubicBezTo>
                  <a:pt x="11614150" y="2349500"/>
                  <a:pt x="11590291" y="2333080"/>
                  <a:pt x="11563350" y="2324100"/>
                </a:cubicBezTo>
                <a:cubicBezTo>
                  <a:pt x="11532633" y="2313861"/>
                  <a:pt x="11499512" y="2312903"/>
                  <a:pt x="11468100" y="2305050"/>
                </a:cubicBezTo>
                <a:cubicBezTo>
                  <a:pt x="11448619" y="2300180"/>
                  <a:pt x="11430000" y="2292350"/>
                  <a:pt x="11410950" y="2286000"/>
                </a:cubicBezTo>
                <a:cubicBezTo>
                  <a:pt x="11303000" y="2292350"/>
                  <a:pt x="11194793" y="2295260"/>
                  <a:pt x="11087100" y="2305050"/>
                </a:cubicBezTo>
                <a:cubicBezTo>
                  <a:pt x="11054854" y="2307981"/>
                  <a:pt x="11020810" y="2309620"/>
                  <a:pt x="10991850" y="2324100"/>
                </a:cubicBezTo>
                <a:cubicBezTo>
                  <a:pt x="10967753" y="2336148"/>
                  <a:pt x="10958797" y="2369202"/>
                  <a:pt x="10934700" y="2381250"/>
                </a:cubicBezTo>
                <a:cubicBezTo>
                  <a:pt x="10893352" y="2401924"/>
                  <a:pt x="10845800" y="2406650"/>
                  <a:pt x="10801350" y="2419350"/>
                </a:cubicBezTo>
                <a:cubicBezTo>
                  <a:pt x="10782300" y="2438400"/>
                  <a:pt x="10766123" y="2460841"/>
                  <a:pt x="10744200" y="2476500"/>
                </a:cubicBezTo>
                <a:cubicBezTo>
                  <a:pt x="10720105" y="2493711"/>
                  <a:pt x="10645397" y="2526741"/>
                  <a:pt x="10610850" y="2533650"/>
                </a:cubicBezTo>
                <a:cubicBezTo>
                  <a:pt x="10566821" y="2542456"/>
                  <a:pt x="10521950" y="2546350"/>
                  <a:pt x="10477500" y="2552700"/>
                </a:cubicBezTo>
                <a:cubicBezTo>
                  <a:pt x="10407650" y="2546350"/>
                  <a:pt x="10336726" y="2547405"/>
                  <a:pt x="10267950" y="2533650"/>
                </a:cubicBezTo>
                <a:cubicBezTo>
                  <a:pt x="10240103" y="2528081"/>
                  <a:pt x="10217852" y="2506737"/>
                  <a:pt x="10191750" y="2495550"/>
                </a:cubicBezTo>
                <a:cubicBezTo>
                  <a:pt x="10173293" y="2487640"/>
                  <a:pt x="10152561" y="2485480"/>
                  <a:pt x="10134600" y="2476500"/>
                </a:cubicBezTo>
                <a:cubicBezTo>
                  <a:pt x="10114122" y="2466261"/>
                  <a:pt x="10097928" y="2448639"/>
                  <a:pt x="10077450" y="2438400"/>
                </a:cubicBezTo>
                <a:cubicBezTo>
                  <a:pt x="10046864" y="2423107"/>
                  <a:pt x="10012786" y="2415593"/>
                  <a:pt x="9982200" y="2400300"/>
                </a:cubicBezTo>
                <a:cubicBezTo>
                  <a:pt x="9949082" y="2383741"/>
                  <a:pt x="9921509" y="2356442"/>
                  <a:pt x="9886950" y="2343150"/>
                </a:cubicBezTo>
                <a:cubicBezTo>
                  <a:pt x="9838077" y="2324353"/>
                  <a:pt x="9781385" y="2328468"/>
                  <a:pt x="9734550" y="2305050"/>
                </a:cubicBezTo>
                <a:cubicBezTo>
                  <a:pt x="9625511" y="2250530"/>
                  <a:pt x="9579971" y="2218780"/>
                  <a:pt x="9467850" y="2190750"/>
                </a:cubicBezTo>
                <a:lnTo>
                  <a:pt x="9315450" y="2152650"/>
                </a:lnTo>
                <a:cubicBezTo>
                  <a:pt x="9144000" y="2159000"/>
                  <a:pt x="8972004" y="2156620"/>
                  <a:pt x="8801100" y="2171700"/>
                </a:cubicBezTo>
                <a:cubicBezTo>
                  <a:pt x="8755050" y="2175763"/>
                  <a:pt x="8713972" y="2210558"/>
                  <a:pt x="8667750" y="2209800"/>
                </a:cubicBezTo>
                <a:cubicBezTo>
                  <a:pt x="8324367" y="2204171"/>
                  <a:pt x="7639050" y="2152650"/>
                  <a:pt x="7639050" y="2152650"/>
                </a:cubicBezTo>
                <a:cubicBezTo>
                  <a:pt x="7473950" y="2159000"/>
                  <a:pt x="7308581" y="2160332"/>
                  <a:pt x="7143750" y="2171700"/>
                </a:cubicBezTo>
                <a:cubicBezTo>
                  <a:pt x="7123717" y="2173082"/>
                  <a:pt x="7105908" y="2185233"/>
                  <a:pt x="7086600" y="2190750"/>
                </a:cubicBezTo>
                <a:cubicBezTo>
                  <a:pt x="7061426" y="2197943"/>
                  <a:pt x="7034915" y="2200607"/>
                  <a:pt x="7010400" y="2209800"/>
                </a:cubicBezTo>
                <a:cubicBezTo>
                  <a:pt x="6943761" y="2234790"/>
                  <a:pt x="6896820" y="2282860"/>
                  <a:pt x="6819900" y="2286000"/>
                </a:cubicBezTo>
                <a:lnTo>
                  <a:pt x="5886450" y="2324100"/>
                </a:lnTo>
                <a:cubicBezTo>
                  <a:pt x="5848350" y="2336800"/>
                  <a:pt x="5808850" y="2345889"/>
                  <a:pt x="5772150" y="2362200"/>
                </a:cubicBezTo>
                <a:cubicBezTo>
                  <a:pt x="5751228" y="2371499"/>
                  <a:pt x="5736044" y="2391281"/>
                  <a:pt x="5715000" y="2400300"/>
                </a:cubicBezTo>
                <a:cubicBezTo>
                  <a:pt x="5690935" y="2410613"/>
                  <a:pt x="5663638" y="2411071"/>
                  <a:pt x="5638800" y="2419350"/>
                </a:cubicBezTo>
                <a:cubicBezTo>
                  <a:pt x="5606359" y="2430164"/>
                  <a:pt x="5574799" y="2443562"/>
                  <a:pt x="5543550" y="2457450"/>
                </a:cubicBezTo>
                <a:cubicBezTo>
                  <a:pt x="5517600" y="2468984"/>
                  <a:pt x="5493300" y="2484016"/>
                  <a:pt x="5467350" y="2495550"/>
                </a:cubicBezTo>
                <a:cubicBezTo>
                  <a:pt x="5436101" y="2509438"/>
                  <a:pt x="5403349" y="2519762"/>
                  <a:pt x="5372100" y="2533650"/>
                </a:cubicBezTo>
                <a:cubicBezTo>
                  <a:pt x="5346150" y="2545184"/>
                  <a:pt x="5322841" y="2562770"/>
                  <a:pt x="5295900" y="2571750"/>
                </a:cubicBezTo>
                <a:cubicBezTo>
                  <a:pt x="5265183" y="2581989"/>
                  <a:pt x="5232400" y="2584450"/>
                  <a:pt x="5200650" y="2590800"/>
                </a:cubicBezTo>
                <a:lnTo>
                  <a:pt x="4229100" y="2552700"/>
                </a:lnTo>
                <a:cubicBezTo>
                  <a:pt x="4184259" y="2550381"/>
                  <a:pt x="4139779" y="2542456"/>
                  <a:pt x="4095750" y="2533650"/>
                </a:cubicBezTo>
                <a:cubicBezTo>
                  <a:pt x="4068271" y="2528154"/>
                  <a:pt x="3951472" y="2480561"/>
                  <a:pt x="3943350" y="2476500"/>
                </a:cubicBezTo>
                <a:cubicBezTo>
                  <a:pt x="3922872" y="2466261"/>
                  <a:pt x="3906678" y="2448639"/>
                  <a:pt x="3886200" y="2438400"/>
                </a:cubicBezTo>
                <a:cubicBezTo>
                  <a:pt x="3874335" y="2432467"/>
                  <a:pt x="3763477" y="2387845"/>
                  <a:pt x="3733800" y="2381250"/>
                </a:cubicBezTo>
                <a:cubicBezTo>
                  <a:pt x="3696094" y="2372871"/>
                  <a:pt x="3657600" y="2368550"/>
                  <a:pt x="3619500" y="2362200"/>
                </a:cubicBezTo>
                <a:cubicBezTo>
                  <a:pt x="3480199" y="2292550"/>
                  <a:pt x="3600842" y="2345983"/>
                  <a:pt x="3390900" y="2286000"/>
                </a:cubicBezTo>
                <a:cubicBezTo>
                  <a:pt x="3346450" y="2273300"/>
                  <a:pt x="3302398" y="2259112"/>
                  <a:pt x="3257550" y="2247900"/>
                </a:cubicBezTo>
                <a:cubicBezTo>
                  <a:pt x="3226138" y="2240047"/>
                  <a:pt x="3193908" y="2235874"/>
                  <a:pt x="3162300" y="2228850"/>
                </a:cubicBezTo>
                <a:cubicBezTo>
                  <a:pt x="3136742" y="2223170"/>
                  <a:pt x="3111500" y="2216150"/>
                  <a:pt x="3086100" y="2209800"/>
                </a:cubicBezTo>
                <a:cubicBezTo>
                  <a:pt x="2976527" y="2136751"/>
                  <a:pt x="3085755" y="2198278"/>
                  <a:pt x="2914650" y="2152650"/>
                </a:cubicBezTo>
                <a:cubicBezTo>
                  <a:pt x="2591792" y="2066554"/>
                  <a:pt x="2895526" y="2112425"/>
                  <a:pt x="2571750" y="2076450"/>
                </a:cubicBezTo>
                <a:lnTo>
                  <a:pt x="819150" y="2095500"/>
                </a:lnTo>
                <a:cubicBezTo>
                  <a:pt x="799074" y="2095923"/>
                  <a:pt x="781481" y="2109680"/>
                  <a:pt x="762000" y="2114550"/>
                </a:cubicBezTo>
                <a:cubicBezTo>
                  <a:pt x="730588" y="2122403"/>
                  <a:pt x="697988" y="2125081"/>
                  <a:pt x="666750" y="2133600"/>
                </a:cubicBezTo>
                <a:cubicBezTo>
                  <a:pt x="628004" y="2144167"/>
                  <a:pt x="591412" y="2161960"/>
                  <a:pt x="552450" y="2171700"/>
                </a:cubicBezTo>
                <a:cubicBezTo>
                  <a:pt x="527050" y="2178050"/>
                  <a:pt x="500765" y="2181557"/>
                  <a:pt x="476250" y="2190750"/>
                </a:cubicBezTo>
                <a:cubicBezTo>
                  <a:pt x="449660" y="2200721"/>
                  <a:pt x="426417" y="2218303"/>
                  <a:pt x="400050" y="2228850"/>
                </a:cubicBezTo>
                <a:cubicBezTo>
                  <a:pt x="362762" y="2243765"/>
                  <a:pt x="323850" y="2254250"/>
                  <a:pt x="285750" y="2266950"/>
                </a:cubicBezTo>
                <a:cubicBezTo>
                  <a:pt x="266700" y="2273300"/>
                  <a:pt x="245308" y="2274861"/>
                  <a:pt x="228600" y="2286000"/>
                </a:cubicBezTo>
                <a:cubicBezTo>
                  <a:pt x="209550" y="2298700"/>
                  <a:pt x="194034" y="2320336"/>
                  <a:pt x="171450" y="2324100"/>
                </a:cubicBezTo>
                <a:cubicBezTo>
                  <a:pt x="115078" y="2333495"/>
                  <a:pt x="57150" y="2324100"/>
                  <a:pt x="0" y="2324100"/>
                </a:cubicBezTo>
              </a:path>
            </a:pathLst>
          </a:custGeom>
          <a:blipFill dpi="0" rotWithShape="0">
            <a:blip r:embed="rId2"/>
            <a:srcRect/>
            <a:stretch>
              <a:fillRect l="-1035" r="-48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A1D0724-EB65-2601-36DB-991EC0A4E64E}"/>
              </a:ext>
            </a:extLst>
          </p:cNvPr>
          <p:cNvSpPr/>
          <p:nvPr userDrawn="1"/>
        </p:nvSpPr>
        <p:spPr>
          <a:xfrm>
            <a:off x="1" y="5125149"/>
            <a:ext cx="12192001" cy="1418526"/>
          </a:xfrm>
          <a:prstGeom prst="rect">
            <a:avLst/>
          </a:prstGeom>
          <a:solidFill>
            <a:schemeClr val="accent1">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Subtitle</a:t>
            </a:r>
            <a:r>
              <a:rPr lang="en-GB" dirty="0"/>
              <a:t> </a:t>
            </a:r>
          </a:p>
        </p:txBody>
      </p:sp>
      <p:cxnSp>
        <p:nvCxnSpPr>
          <p:cNvPr id="9" name="Straight Connector 8">
            <a:extLst>
              <a:ext uri="{FF2B5EF4-FFF2-40B4-BE49-F238E27FC236}">
                <a16:creationId xmlns:a16="http://schemas.microsoft.com/office/drawing/2014/main" id="{66465357-E29D-1EA9-853D-1DF6AB2D228E}"/>
              </a:ext>
            </a:extLst>
          </p:cNvPr>
          <p:cNvCxnSpPr/>
          <p:nvPr userDrawn="1"/>
        </p:nvCxnSpPr>
        <p:spPr>
          <a:xfrm flipV="1">
            <a:off x="0" y="6696076"/>
            <a:ext cx="12192000" cy="19049"/>
          </a:xfrm>
          <a:prstGeom prst="line">
            <a:avLst/>
          </a:prstGeom>
          <a:ln w="127000">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08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DF5E99-25E1-47E4-88E0-B36F5A045ED1}"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F50CB7C-6DA3-406E-B733-9509145C80C8}" type="slidenum">
              <a:rPr lang="en-GB" smtClean="0"/>
              <a:t>‹#›</a:t>
            </a:fld>
            <a:endParaRPr lang="en-GB" dirty="0"/>
          </a:p>
        </p:txBody>
      </p:sp>
      <p:pic>
        <p:nvPicPr>
          <p:cNvPr id="9" name="Picture 8">
            <a:extLst>
              <a:ext uri="{FF2B5EF4-FFF2-40B4-BE49-F238E27FC236}">
                <a16:creationId xmlns:a16="http://schemas.microsoft.com/office/drawing/2014/main" id="{800A5558-D6DF-4CCB-52FF-1D1EE3B0DEF5}"/>
              </a:ext>
            </a:extLst>
          </p:cNvPr>
          <p:cNvPicPr>
            <a:picLocks noChangeAspect="1"/>
          </p:cNvPicPr>
          <p:nvPr userDrawn="1"/>
        </p:nvPicPr>
        <p:blipFill>
          <a:blip r:embed="rId2"/>
          <a:stretch>
            <a:fillRect/>
          </a:stretch>
        </p:blipFill>
        <p:spPr>
          <a:xfrm>
            <a:off x="10487490" y="4623347"/>
            <a:ext cx="1704509" cy="2234652"/>
          </a:xfrm>
          <a:prstGeom prst="rect">
            <a:avLst/>
          </a:prstGeom>
        </p:spPr>
      </p:pic>
      <p:cxnSp>
        <p:nvCxnSpPr>
          <p:cNvPr id="10" name="Straight Connector 9">
            <a:extLst>
              <a:ext uri="{FF2B5EF4-FFF2-40B4-BE49-F238E27FC236}">
                <a16:creationId xmlns:a16="http://schemas.microsoft.com/office/drawing/2014/main" id="{6D828C90-8637-3597-303C-87064BD17BD6}"/>
              </a:ext>
            </a:extLst>
          </p:cNvPr>
          <p:cNvCxnSpPr/>
          <p:nvPr userDrawn="1"/>
        </p:nvCxnSpPr>
        <p:spPr>
          <a:xfrm flipH="1" flipV="1">
            <a:off x="108341" y="1"/>
            <a:ext cx="8391" cy="6857999"/>
          </a:xfrm>
          <a:prstGeom prst="line">
            <a:avLst/>
          </a:prstGeom>
          <a:ln w="698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5A081F7-3055-6BEA-5D13-D2B6ADAC5213}"/>
              </a:ext>
            </a:extLst>
          </p:cNvPr>
          <p:cNvCxnSpPr/>
          <p:nvPr userDrawn="1"/>
        </p:nvCxnSpPr>
        <p:spPr>
          <a:xfrm flipH="1" flipV="1">
            <a:off x="236628" y="0"/>
            <a:ext cx="8391" cy="6857999"/>
          </a:xfrm>
          <a:prstGeom prst="line">
            <a:avLst/>
          </a:prstGeom>
          <a:ln w="698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9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19C8B2-F88A-47DE-9A0F-727B28BE12D8}" type="datetimeFigureOut">
              <a:rPr lang="en-GB" smtClean="0"/>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0DE773-02C4-4D6F-BEF3-00D0C6626830}"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908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DF5E99-25E1-47E4-88E0-B36F5A045ED1}" type="datetimeFigureOut">
              <a:rPr lang="en-GB" smtClean="0"/>
              <a:t>18/06/2024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50CB7C-6DA3-406E-B733-9509145C80C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73393F0-40E9-3185-D325-991F46A2230A}"/>
              </a:ext>
            </a:extLst>
          </p:cNvPr>
          <p:cNvPicPr>
            <a:picLocks noChangeAspect="1"/>
          </p:cNvPicPr>
          <p:nvPr userDrawn="1"/>
        </p:nvPicPr>
        <p:blipFill>
          <a:blip r:embed="rId2"/>
          <a:stretch>
            <a:fillRect/>
          </a:stretch>
        </p:blipFill>
        <p:spPr>
          <a:xfrm>
            <a:off x="10487490" y="4623347"/>
            <a:ext cx="1704509" cy="2234652"/>
          </a:xfrm>
          <a:prstGeom prst="rect">
            <a:avLst/>
          </a:prstGeom>
        </p:spPr>
      </p:pic>
      <p:cxnSp>
        <p:nvCxnSpPr>
          <p:cNvPr id="7" name="Straight Connector 6">
            <a:extLst>
              <a:ext uri="{FF2B5EF4-FFF2-40B4-BE49-F238E27FC236}">
                <a16:creationId xmlns:a16="http://schemas.microsoft.com/office/drawing/2014/main" id="{5FC4F5CA-ABFB-E0BF-D508-F8A18BA171B8}"/>
              </a:ext>
            </a:extLst>
          </p:cNvPr>
          <p:cNvCxnSpPr/>
          <p:nvPr userDrawn="1"/>
        </p:nvCxnSpPr>
        <p:spPr>
          <a:xfrm flipH="1" flipV="1">
            <a:off x="236628" y="0"/>
            <a:ext cx="8391" cy="6857999"/>
          </a:xfrm>
          <a:prstGeom prst="line">
            <a:avLst/>
          </a:prstGeom>
          <a:ln w="698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3A0885-5813-0714-C3C0-3323D8B4BB44}"/>
              </a:ext>
            </a:extLst>
          </p:cNvPr>
          <p:cNvCxnSpPr/>
          <p:nvPr userDrawn="1"/>
        </p:nvCxnSpPr>
        <p:spPr>
          <a:xfrm flipH="1" flipV="1">
            <a:off x="108341" y="1"/>
            <a:ext cx="8391" cy="6857999"/>
          </a:xfrm>
          <a:prstGeom prst="line">
            <a:avLst/>
          </a:prstGeom>
          <a:ln w="69850">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17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F5E99-25E1-47E4-88E0-B36F5A045ED1}" type="datetimeFigureOut">
              <a:rPr lang="en-GB" smtClean="0"/>
              <a:t>18/06/2024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50CB7C-6DA3-406E-B733-9509145C80C8}" type="slidenum">
              <a:rPr lang="en-GB" smtClean="0"/>
              <a:t>‹#›</a:t>
            </a:fld>
            <a:endParaRPr lang="en-GB"/>
          </a:p>
        </p:txBody>
      </p:sp>
      <p:pic>
        <p:nvPicPr>
          <p:cNvPr id="5" name="Picture 4">
            <a:extLst>
              <a:ext uri="{FF2B5EF4-FFF2-40B4-BE49-F238E27FC236}">
                <a16:creationId xmlns:a16="http://schemas.microsoft.com/office/drawing/2014/main" id="{67E3E89A-9F6F-60FC-9239-31ACABDF6C17}"/>
              </a:ext>
            </a:extLst>
          </p:cNvPr>
          <p:cNvPicPr>
            <a:picLocks noChangeAspect="1"/>
          </p:cNvPicPr>
          <p:nvPr userDrawn="1"/>
        </p:nvPicPr>
        <p:blipFill>
          <a:blip r:embed="rId2"/>
          <a:stretch>
            <a:fillRect/>
          </a:stretch>
        </p:blipFill>
        <p:spPr>
          <a:xfrm>
            <a:off x="10487490" y="4623347"/>
            <a:ext cx="1704509" cy="2234652"/>
          </a:xfrm>
          <a:prstGeom prst="rect">
            <a:avLst/>
          </a:prstGeom>
        </p:spPr>
      </p:pic>
      <p:cxnSp>
        <p:nvCxnSpPr>
          <p:cNvPr id="6" name="Straight Connector 5">
            <a:extLst>
              <a:ext uri="{FF2B5EF4-FFF2-40B4-BE49-F238E27FC236}">
                <a16:creationId xmlns:a16="http://schemas.microsoft.com/office/drawing/2014/main" id="{83F9E283-5A60-454A-83A2-169A90D8CD22}"/>
              </a:ext>
            </a:extLst>
          </p:cNvPr>
          <p:cNvCxnSpPr/>
          <p:nvPr userDrawn="1"/>
        </p:nvCxnSpPr>
        <p:spPr>
          <a:xfrm flipH="1" flipV="1">
            <a:off x="236628" y="0"/>
            <a:ext cx="8391" cy="6857999"/>
          </a:xfrm>
          <a:prstGeom prst="line">
            <a:avLst/>
          </a:prstGeom>
          <a:ln w="698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3B4B5B0-370E-B58A-EAEC-A29CC5A69A8D}"/>
              </a:ext>
            </a:extLst>
          </p:cNvPr>
          <p:cNvCxnSpPr/>
          <p:nvPr userDrawn="1"/>
        </p:nvCxnSpPr>
        <p:spPr>
          <a:xfrm flipH="1" flipV="1">
            <a:off x="108341" y="1"/>
            <a:ext cx="8391" cy="6857999"/>
          </a:xfrm>
          <a:prstGeom prst="line">
            <a:avLst/>
          </a:prstGeom>
          <a:ln w="69850">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20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DF5E99-25E1-47E4-88E0-B36F5A045ED1}"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0CB7C-6DA3-406E-B733-9509145C80C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26D34DB-CE33-1F61-8D5C-4F477B0C0260}"/>
              </a:ext>
            </a:extLst>
          </p:cNvPr>
          <p:cNvCxnSpPr/>
          <p:nvPr userDrawn="1"/>
        </p:nvCxnSpPr>
        <p:spPr>
          <a:xfrm flipH="1" flipV="1">
            <a:off x="108341" y="1"/>
            <a:ext cx="8391" cy="6857999"/>
          </a:xfrm>
          <a:prstGeom prst="line">
            <a:avLst/>
          </a:prstGeom>
          <a:ln w="698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826E38-DC44-F1B0-949C-797E6F3C8469}"/>
              </a:ext>
            </a:extLst>
          </p:cNvPr>
          <p:cNvCxnSpPr/>
          <p:nvPr userDrawn="1"/>
        </p:nvCxnSpPr>
        <p:spPr>
          <a:xfrm flipH="1" flipV="1">
            <a:off x="236628" y="0"/>
            <a:ext cx="8391" cy="6857999"/>
          </a:xfrm>
          <a:prstGeom prst="line">
            <a:avLst/>
          </a:prstGeom>
          <a:ln w="698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EBD7C79-C6B8-7B64-8DE8-B4A3C52806F6}"/>
              </a:ext>
            </a:extLst>
          </p:cNvPr>
          <p:cNvPicPr>
            <a:picLocks noChangeAspect="1"/>
          </p:cNvPicPr>
          <p:nvPr userDrawn="1"/>
        </p:nvPicPr>
        <p:blipFill>
          <a:blip r:embed="rId2"/>
          <a:stretch>
            <a:fillRect/>
          </a:stretch>
        </p:blipFill>
        <p:spPr>
          <a:xfrm>
            <a:off x="10487490" y="4623347"/>
            <a:ext cx="1704509" cy="2234652"/>
          </a:xfrm>
          <a:prstGeom prst="rect">
            <a:avLst/>
          </a:prstGeom>
        </p:spPr>
      </p:pic>
    </p:spTree>
    <p:extLst>
      <p:ext uri="{BB962C8B-B14F-4D97-AF65-F5344CB8AC3E}">
        <p14:creationId xmlns:p14="http://schemas.microsoft.com/office/powerpoint/2010/main" val="38409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DF5E99-25E1-47E4-88E0-B36F5A045ED1}"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0CB7C-6DA3-406E-B733-9509145C80C8}" type="slidenum">
              <a:rPr lang="en-GB" smtClean="0"/>
              <a:t>‹#›</a:t>
            </a:fld>
            <a:endParaRPr lang="en-GB"/>
          </a:p>
        </p:txBody>
      </p:sp>
      <p:cxnSp>
        <p:nvCxnSpPr>
          <p:cNvPr id="3" name="Straight Connector 2">
            <a:extLst>
              <a:ext uri="{FF2B5EF4-FFF2-40B4-BE49-F238E27FC236}">
                <a16:creationId xmlns:a16="http://schemas.microsoft.com/office/drawing/2014/main" id="{34785913-A9BB-F386-61A4-9E162FADC758}"/>
              </a:ext>
            </a:extLst>
          </p:cNvPr>
          <p:cNvCxnSpPr/>
          <p:nvPr userDrawn="1"/>
        </p:nvCxnSpPr>
        <p:spPr>
          <a:xfrm flipH="1" flipV="1">
            <a:off x="236628" y="0"/>
            <a:ext cx="8391" cy="6857999"/>
          </a:xfrm>
          <a:prstGeom prst="line">
            <a:avLst/>
          </a:prstGeom>
          <a:ln w="698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B8F7C6-D17B-3521-19FD-6EF2BEC27D5C}"/>
              </a:ext>
            </a:extLst>
          </p:cNvPr>
          <p:cNvCxnSpPr/>
          <p:nvPr userDrawn="1"/>
        </p:nvCxnSpPr>
        <p:spPr>
          <a:xfrm flipH="1" flipV="1">
            <a:off x="108341" y="1"/>
            <a:ext cx="8391" cy="6857999"/>
          </a:xfrm>
          <a:prstGeom prst="line">
            <a:avLst/>
          </a:prstGeom>
          <a:ln w="69850">
            <a:solidFill>
              <a:srgbClr val="00999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75D2395-6048-69F5-9327-350FC8644F9E}"/>
              </a:ext>
            </a:extLst>
          </p:cNvPr>
          <p:cNvPicPr>
            <a:picLocks noChangeAspect="1"/>
          </p:cNvPicPr>
          <p:nvPr userDrawn="1"/>
        </p:nvPicPr>
        <p:blipFill>
          <a:blip r:embed="rId2"/>
          <a:stretch>
            <a:fillRect/>
          </a:stretch>
        </p:blipFill>
        <p:spPr>
          <a:xfrm>
            <a:off x="10487490" y="4623347"/>
            <a:ext cx="1704509" cy="2234652"/>
          </a:xfrm>
          <a:prstGeom prst="rect">
            <a:avLst/>
          </a:prstGeom>
        </p:spPr>
      </p:pic>
    </p:spTree>
    <p:extLst>
      <p:ext uri="{BB962C8B-B14F-4D97-AF65-F5344CB8AC3E}">
        <p14:creationId xmlns:p14="http://schemas.microsoft.com/office/powerpoint/2010/main" val="31049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DF5E99-25E1-47E4-88E0-B36F5A045ED1}" type="datetimeFigureOut">
              <a:rPr lang="en-GB" smtClean="0"/>
              <a:t>18/06/2024</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50CB7C-6DA3-406E-B733-9509145C80C8}" type="slidenum">
              <a:rPr lang="en-GB" smtClean="0"/>
              <a:t>‹#›</a:t>
            </a:fld>
            <a:endParaRPr lang="en-GB"/>
          </a:p>
        </p:txBody>
      </p:sp>
    </p:spTree>
    <p:extLst>
      <p:ext uri="{BB962C8B-B14F-4D97-AF65-F5344CB8AC3E}">
        <p14:creationId xmlns:p14="http://schemas.microsoft.com/office/powerpoint/2010/main" val="3434962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entenresources.co.uk/parent-porta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192" y="3517475"/>
            <a:ext cx="11706808" cy="2590027"/>
          </a:xfrm>
        </p:spPr>
        <p:txBody>
          <a:bodyPr anchor="t">
            <a:normAutofit/>
          </a:bodyPr>
          <a:lstStyle/>
          <a:p>
            <a:r>
              <a:rPr lang="en-US" sz="8000" dirty="0"/>
              <a:t>RSE in St Paul’s Catholic School</a:t>
            </a:r>
            <a:endParaRPr lang="en-US" sz="8000" i="1" dirty="0"/>
          </a:p>
        </p:txBody>
      </p:sp>
      <p:pic>
        <p:nvPicPr>
          <p:cNvPr id="4" name="Picture 3">
            <a:extLst>
              <a:ext uri="{FF2B5EF4-FFF2-40B4-BE49-F238E27FC236}">
                <a16:creationId xmlns:a16="http://schemas.microsoft.com/office/drawing/2014/main" id="{5A8B4364-9A21-1E7C-6AD7-6BEA9DB2FBD4}"/>
              </a:ext>
            </a:extLst>
          </p:cNvPr>
          <p:cNvPicPr>
            <a:picLocks noChangeAspect="1"/>
          </p:cNvPicPr>
          <p:nvPr/>
        </p:nvPicPr>
        <p:blipFill>
          <a:blip r:embed="rId3"/>
          <a:stretch>
            <a:fillRect/>
          </a:stretch>
        </p:blipFill>
        <p:spPr>
          <a:xfrm>
            <a:off x="5478726" y="2590027"/>
            <a:ext cx="1234547" cy="1150720"/>
          </a:xfrm>
          <a:prstGeom prst="rect">
            <a:avLst/>
          </a:prstGeom>
        </p:spPr>
      </p:pic>
      <p:sp>
        <p:nvSpPr>
          <p:cNvPr id="3" name="TextBox 2">
            <a:extLst>
              <a:ext uri="{FF2B5EF4-FFF2-40B4-BE49-F238E27FC236}">
                <a16:creationId xmlns:a16="http://schemas.microsoft.com/office/drawing/2014/main" id="{977F3037-170F-1FF2-531C-3BDC2A18EDA6}"/>
              </a:ext>
            </a:extLst>
          </p:cNvPr>
          <p:cNvSpPr txBox="1"/>
          <p:nvPr/>
        </p:nvSpPr>
        <p:spPr>
          <a:xfrm>
            <a:off x="4623759" y="6323163"/>
            <a:ext cx="3140015" cy="369332"/>
          </a:xfrm>
          <a:prstGeom prst="rect">
            <a:avLst/>
          </a:prstGeom>
          <a:noFill/>
        </p:spPr>
        <p:txBody>
          <a:bodyPr wrap="square" rtlCol="0">
            <a:spAutoFit/>
          </a:bodyPr>
          <a:lstStyle/>
          <a:p>
            <a:r>
              <a:rPr lang="en-GB" b="1" u="sng" dirty="0"/>
              <a:t>Wednesday 19</a:t>
            </a:r>
            <a:r>
              <a:rPr lang="en-GB" b="1" u="sng" baseline="30000" dirty="0"/>
              <a:t>th</a:t>
            </a:r>
            <a:r>
              <a:rPr lang="en-GB" b="1" u="sng" dirty="0"/>
              <a:t> June 2024</a:t>
            </a:r>
          </a:p>
        </p:txBody>
      </p:sp>
    </p:spTree>
    <p:extLst>
      <p:ext uri="{BB962C8B-B14F-4D97-AF65-F5344CB8AC3E}">
        <p14:creationId xmlns:p14="http://schemas.microsoft.com/office/powerpoint/2010/main" val="2094587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618" y="1239927"/>
            <a:ext cx="4008586" cy="4680583"/>
          </a:xfrm>
        </p:spPr>
        <p:txBody>
          <a:bodyPr anchor="ctr">
            <a:normAutofit/>
          </a:bodyPr>
          <a:lstStyle/>
          <a:p>
            <a:r>
              <a:rPr lang="en-GB" sz="5200">
                <a:ea typeface="+mj-lt"/>
                <a:cs typeface="+mj-lt"/>
              </a:rPr>
              <a:t>Statutory RSE</a:t>
            </a:r>
            <a:endParaRPr lang="en-US">
              <a:ea typeface="+mj-lt"/>
              <a:cs typeface="+mj-lt"/>
            </a:endParaRPr>
          </a:p>
        </p:txBody>
      </p:sp>
      <p:sp>
        <p:nvSpPr>
          <p:cNvPr id="3" name="Content Placeholder 2"/>
          <p:cNvSpPr>
            <a:spLocks noGrp="1"/>
          </p:cNvSpPr>
          <p:nvPr>
            <p:ph idx="1"/>
          </p:nvPr>
        </p:nvSpPr>
        <p:spPr>
          <a:xfrm>
            <a:off x="5429282" y="636078"/>
            <a:ext cx="6280163" cy="5183791"/>
          </a:xfrm>
        </p:spPr>
        <p:txBody>
          <a:bodyPr vert="horz" lIns="91440" tIns="45720" rIns="91440" bIns="45720" rtlCol="0" anchor="ctr">
            <a:noAutofit/>
          </a:bodyPr>
          <a:lstStyle/>
          <a:p>
            <a:endParaRPr lang="en-GB" sz="1800">
              <a:ea typeface="+mn-lt"/>
              <a:cs typeface="+mn-lt"/>
            </a:endParaRPr>
          </a:p>
          <a:p>
            <a:endParaRPr lang="en-GB" sz="2400">
              <a:cs typeface="Calibri"/>
            </a:endParaRPr>
          </a:p>
          <a:p>
            <a:pPr>
              <a:buFont typeface="Arial,Sans-Serif" panose="020B0604020202020204" pitchFamily="34" charset="0"/>
            </a:pPr>
            <a:endParaRPr lang="en-GB" sz="2000">
              <a:cs typeface="Calibri"/>
            </a:endParaRPr>
          </a:p>
        </p:txBody>
      </p:sp>
      <p:pic>
        <p:nvPicPr>
          <p:cNvPr id="4" name="Picture 3" descr="Relationships Education, Relationships and Sex Education (RSE) and Health Education guidance - Google Chrome">
            <a:extLst>
              <a:ext uri="{FF2B5EF4-FFF2-40B4-BE49-F238E27FC236}">
                <a16:creationId xmlns:a16="http://schemas.microsoft.com/office/drawing/2014/main" id="{E2DEEFD3-429B-4AFD-B54D-F08BCEE53A36}"/>
              </a:ext>
            </a:extLst>
          </p:cNvPr>
          <p:cNvPicPr>
            <a:picLocks noChangeAspect="1"/>
          </p:cNvPicPr>
          <p:nvPr/>
        </p:nvPicPr>
        <p:blipFill rotWithShape="1">
          <a:blip r:embed="rId3">
            <a:extLst>
              <a:ext uri="{28A0092B-C50C-407E-A947-70E740481C1C}">
                <a14:useLocalDpi xmlns:a14="http://schemas.microsoft.com/office/drawing/2010/main" val="0"/>
              </a:ext>
            </a:extLst>
          </a:blip>
          <a:srcRect l="32713" t="13304" r="34016"/>
          <a:stretch/>
        </p:blipFill>
        <p:spPr>
          <a:xfrm rot="21283564">
            <a:off x="6848698" y="961223"/>
            <a:ext cx="3299851" cy="47206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7461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85" y="229382"/>
            <a:ext cx="10515600" cy="1172123"/>
          </a:xfrm>
        </p:spPr>
        <p:style>
          <a:lnRef idx="2">
            <a:schemeClr val="accent1"/>
          </a:lnRef>
          <a:fillRef idx="1">
            <a:schemeClr val="lt1"/>
          </a:fillRef>
          <a:effectRef idx="0">
            <a:schemeClr val="accent1"/>
          </a:effectRef>
          <a:fontRef idx="minor">
            <a:schemeClr val="dk1"/>
          </a:fontRef>
        </p:style>
        <p:txBody>
          <a:bodyPr/>
          <a:lstStyle/>
          <a:p>
            <a:r>
              <a:rPr lang="en-GB" b="1"/>
              <a:t>Primary Relationships Education </a:t>
            </a:r>
            <a:endParaRPr lang="en-US"/>
          </a:p>
        </p:txBody>
      </p:sp>
      <p:sp>
        <p:nvSpPr>
          <p:cNvPr id="9" name="Content Placeholder 8"/>
          <p:cNvSpPr>
            <a:spLocks noGrp="1"/>
          </p:cNvSpPr>
          <p:nvPr>
            <p:ph idx="1"/>
          </p:nvPr>
        </p:nvSpPr>
        <p:spPr>
          <a:xfrm>
            <a:off x="793102" y="1863170"/>
            <a:ext cx="6809774" cy="4351338"/>
          </a:xfrm>
        </p:spPr>
        <p:txBody>
          <a:bodyPr>
            <a:normAutofit lnSpcReduction="10000"/>
          </a:bodyPr>
          <a:lstStyle/>
          <a:p>
            <a:pPr marL="0" indent="0">
              <a:lnSpc>
                <a:spcPct val="120000"/>
              </a:lnSpc>
              <a:buNone/>
            </a:pPr>
            <a:r>
              <a:rPr lang="en-GB" dirty="0"/>
              <a:t>Relationships Education will put in place the building blocks needed for positive and safe relationships, including with family, friends and online. </a:t>
            </a:r>
          </a:p>
          <a:p>
            <a:pPr marL="0" indent="0">
              <a:lnSpc>
                <a:spcPct val="120000"/>
              </a:lnSpc>
              <a:buNone/>
            </a:pPr>
            <a:r>
              <a:rPr lang="en-GB" dirty="0"/>
              <a:t>Your child will be taught what a relationship is, what friendship is, what family means and who can support them. </a:t>
            </a:r>
          </a:p>
          <a:p>
            <a:pPr marL="0" indent="0">
              <a:lnSpc>
                <a:spcPct val="120000"/>
              </a:lnSpc>
              <a:buNone/>
            </a:pPr>
            <a:r>
              <a:rPr lang="en-GB" dirty="0"/>
              <a:t>In an age-appropriate way, your child’s school will cover how to treat each other with kindness, consideration and respect. </a:t>
            </a:r>
          </a:p>
          <a:p>
            <a:endParaRPr lang="en-GB" dirty="0"/>
          </a:p>
        </p:txBody>
      </p:sp>
      <p:sp>
        <p:nvSpPr>
          <p:cNvPr id="4" name="TextBox 3"/>
          <p:cNvSpPr txBox="1"/>
          <p:nvPr/>
        </p:nvSpPr>
        <p:spPr>
          <a:xfrm>
            <a:off x="7849457" y="1863170"/>
            <a:ext cx="4006921"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By the end of primary school, pupils will have been taught content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families and people who care for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caring friendships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respectful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online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being safe</a:t>
            </a:r>
          </a:p>
        </p:txBody>
      </p:sp>
      <p:sp>
        <p:nvSpPr>
          <p:cNvPr id="10" name="TextBox 9"/>
          <p:cNvSpPr txBox="1"/>
          <p:nvPr/>
        </p:nvSpPr>
        <p:spPr>
          <a:xfrm>
            <a:off x="7014191" y="5752843"/>
            <a:ext cx="484218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You can find further details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searching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‘relationships, sex and health education’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on GOV.UK.</a:t>
            </a:r>
          </a:p>
        </p:txBody>
      </p:sp>
    </p:spTree>
    <p:extLst>
      <p:ext uri="{BB962C8B-B14F-4D97-AF65-F5344CB8AC3E}">
        <p14:creationId xmlns:p14="http://schemas.microsoft.com/office/powerpoint/2010/main" val="250748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85" y="139916"/>
            <a:ext cx="10515600" cy="979967"/>
          </a:xfrm>
        </p:spPr>
        <p:style>
          <a:lnRef idx="2">
            <a:schemeClr val="accent1"/>
          </a:lnRef>
          <a:fillRef idx="1">
            <a:schemeClr val="lt1"/>
          </a:fillRef>
          <a:effectRef idx="0">
            <a:schemeClr val="accent1"/>
          </a:effectRef>
          <a:fontRef idx="minor">
            <a:schemeClr val="dk1"/>
          </a:fontRef>
        </p:style>
        <p:txBody>
          <a:bodyPr>
            <a:normAutofit fontScale="90000"/>
          </a:bodyPr>
          <a:lstStyle/>
          <a:p>
            <a:br>
              <a:rPr lang="en-GB" b="1"/>
            </a:br>
            <a:r>
              <a:rPr lang="en-GB" b="1"/>
              <a:t>Primary Health Education </a:t>
            </a:r>
            <a:br>
              <a:rPr lang="en-GB"/>
            </a:br>
            <a:endParaRPr lang="en-US"/>
          </a:p>
        </p:txBody>
      </p:sp>
      <p:sp>
        <p:nvSpPr>
          <p:cNvPr id="4" name="TextBox 3"/>
          <p:cNvSpPr txBox="1"/>
          <p:nvPr/>
        </p:nvSpPr>
        <p:spPr>
          <a:xfrm>
            <a:off x="5390874" y="1681142"/>
            <a:ext cx="6670986"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mn-ea"/>
                <a:cs typeface="+mn-cs"/>
              </a:rPr>
              <a:t>By the end of primary school, pupils will have been taught content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mn-ea"/>
                <a:cs typeface="+mn-cs"/>
              </a:rPr>
              <a:t>• mental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mn-ea"/>
                <a:cs typeface="+mn-cs"/>
              </a:rPr>
              <a:t>• internet safety and harms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mn-ea"/>
                <a:cs typeface="+mn-cs"/>
              </a:rPr>
              <a:t>• physical health and fitness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mn-ea"/>
                <a:cs typeface="+mn-cs"/>
              </a:rPr>
              <a:t>• healthy eating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mn-ea"/>
                <a:cs typeface="+mn-cs"/>
              </a:rPr>
              <a:t>• facts and risks associated with drugs, alcohol and tobacco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mn-ea"/>
                <a:cs typeface="+mn-cs"/>
              </a:rPr>
              <a:t>• health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mn-ea"/>
                <a:cs typeface="+mn-cs"/>
              </a:rPr>
              <a:t>• basic first 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mn-ea"/>
                <a:cs typeface="+mn-cs"/>
              </a:rPr>
              <a:t>• changing adolescent body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a:ln>
                  <a:noFill/>
                </a:ln>
                <a:solidFill>
                  <a:srgbClr val="0070C0"/>
                </a:solidFill>
                <a:effectLst/>
                <a:uLnTx/>
                <a:uFillTx/>
                <a:latin typeface="Calibri" panose="020F0502020204030204"/>
                <a:ea typeface="+mn-ea"/>
                <a:cs typeface="+mn-cs"/>
              </a:rPr>
              <a:t>(The science curriculum in all primary schools also includes content on human development, including reproduction, which there is no right to withdraw from.)</a:t>
            </a:r>
          </a:p>
        </p:txBody>
      </p:sp>
      <p:sp>
        <p:nvSpPr>
          <p:cNvPr id="7" name="TextBox 6"/>
          <p:cNvSpPr txBox="1"/>
          <p:nvPr/>
        </p:nvSpPr>
        <p:spPr>
          <a:xfrm>
            <a:off x="942392" y="1681142"/>
            <a:ext cx="4448482"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Health Education aims to give your child the information they need to make good decisions about their own health and wellbeing,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recognise issues in themselves and others, and to seek support as early as possible when issues arise.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315440" y="5589904"/>
            <a:ext cx="484218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You can find further details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searching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‘relationships, sex and health education’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on GOV.UK.</a:t>
            </a:r>
          </a:p>
        </p:txBody>
      </p:sp>
    </p:spTree>
    <p:extLst>
      <p:ext uri="{BB962C8B-B14F-4D97-AF65-F5344CB8AC3E}">
        <p14:creationId xmlns:p14="http://schemas.microsoft.com/office/powerpoint/2010/main" val="409555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6" y="-238"/>
            <a:ext cx="12192952" cy="1135737"/>
          </a:xfrm>
          <a:solidFill>
            <a:srgbClr val="009999"/>
          </a:solidFill>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GB" sz="3600" dirty="0">
                <a:solidFill>
                  <a:schemeClr val="bg1"/>
                </a:solidFill>
                <a:latin typeface="+mj-lt"/>
              </a:rPr>
              <a:t>Vision for Relationship and Sex Education in Westminster Catholic Schools</a:t>
            </a:r>
          </a:p>
        </p:txBody>
      </p:sp>
      <p:sp>
        <p:nvSpPr>
          <p:cNvPr id="3" name="Content Placeholder 2"/>
          <p:cNvSpPr>
            <a:spLocks noGrp="1"/>
          </p:cNvSpPr>
          <p:nvPr>
            <p:ph idx="1"/>
          </p:nvPr>
        </p:nvSpPr>
        <p:spPr>
          <a:xfrm>
            <a:off x="765110" y="1348350"/>
            <a:ext cx="10190758" cy="5077849"/>
          </a:xfrm>
        </p:spPr>
        <p:txBody>
          <a:bodyPr vert="horz" lIns="91440" tIns="45720" rIns="91440" bIns="45720" rtlCol="0" anchor="t">
            <a:normAutofit fontScale="40000" lnSpcReduction="20000"/>
          </a:bodyPr>
          <a:lstStyle/>
          <a:p>
            <a:pPr marL="0" indent="0">
              <a:buNone/>
            </a:pPr>
            <a:r>
              <a:rPr lang="en-GB" sz="4200" dirty="0"/>
              <a:t>It is our vision for Relationship and Sex Education in Catholic Schools in the Diocese of Westminster that pupils would learn how to foster healthy relationships and friendships in light of the wisdom of the Church.  </a:t>
            </a:r>
            <a:endParaRPr lang="en-US" sz="4200" dirty="0"/>
          </a:p>
          <a:p>
            <a:pPr marL="0" indent="0">
              <a:buNone/>
            </a:pPr>
            <a:endParaRPr lang="en-US" sz="4200" dirty="0"/>
          </a:p>
          <a:p>
            <a:pPr marL="0" indent="0">
              <a:buNone/>
            </a:pPr>
            <a:r>
              <a:rPr lang="en-GB" sz="4200" dirty="0"/>
              <a:t>Pupils will flourish when they truly understand their innate human dignity, love and appreciation of themselves, including respect for their bodies, and the way they were made by God.</a:t>
            </a:r>
          </a:p>
          <a:p>
            <a:pPr marL="0" indent="0">
              <a:buNone/>
            </a:pPr>
            <a:endParaRPr lang="en-US" sz="4200" dirty="0">
              <a:cs typeface="Calibri Light"/>
            </a:endParaRPr>
          </a:p>
          <a:p>
            <a:pPr marL="0" indent="0">
              <a:buNone/>
            </a:pPr>
            <a:r>
              <a:rPr lang="en-GB" sz="4200" dirty="0"/>
              <a:t>Pupils will learn to make sensible and informed decisions in a changing cultural climate, focussing on the virtues, such as patience and chastity, that ultimately lead to true happiness. </a:t>
            </a:r>
            <a:endParaRPr lang="en-US" sz="4200" dirty="0"/>
          </a:p>
          <a:p>
            <a:pPr marL="0" indent="0">
              <a:buNone/>
            </a:pPr>
            <a:endParaRPr lang="en-US" sz="4200" dirty="0"/>
          </a:p>
          <a:p>
            <a:pPr marL="0" indent="0">
              <a:buNone/>
            </a:pPr>
            <a:r>
              <a:rPr lang="en-GB" sz="4200" dirty="0"/>
              <a:t>Sacred Scripture is key to this vision and the message Jesus gave us to love God, self, neighbour and our common home.</a:t>
            </a:r>
          </a:p>
          <a:p>
            <a:pPr marL="0" indent="0">
              <a:buNone/>
            </a:pPr>
            <a:endParaRPr lang="en-US" sz="4200" dirty="0"/>
          </a:p>
          <a:p>
            <a:pPr marL="0" indent="0">
              <a:buNone/>
            </a:pPr>
            <a:r>
              <a:rPr lang="en-GB" sz="4200" dirty="0"/>
              <a:t>RSE in our schools must always remain faithful to the teaching of the Church, recognising the diversity of pupils’ situations. We aim to be sensitive to each individual, ensuring that their physical and emotional well-being and their safety are of paramount importance.</a:t>
            </a:r>
            <a:endParaRPr lang="en-US" sz="4200" dirty="0"/>
          </a:p>
          <a:p>
            <a:endParaRPr lang="en-GB" dirty="0"/>
          </a:p>
        </p:txBody>
      </p:sp>
      <p:pic>
        <p:nvPicPr>
          <p:cNvPr id="9" name="Picture 8">
            <a:extLst>
              <a:ext uri="{FF2B5EF4-FFF2-40B4-BE49-F238E27FC236}">
                <a16:creationId xmlns:a16="http://schemas.microsoft.com/office/drawing/2014/main" id="{954972C8-A86F-48C7-BEA2-B140DCC86F8F}"/>
              </a:ext>
            </a:extLst>
          </p:cNvPr>
          <p:cNvPicPr>
            <a:picLocks noChangeAspect="1"/>
          </p:cNvPicPr>
          <p:nvPr/>
        </p:nvPicPr>
        <p:blipFill>
          <a:blip r:embed="rId3"/>
          <a:stretch>
            <a:fillRect/>
          </a:stretch>
        </p:blipFill>
        <p:spPr>
          <a:xfrm>
            <a:off x="10854266" y="5113077"/>
            <a:ext cx="1337733" cy="1753800"/>
          </a:xfrm>
          <a:prstGeom prst="rect">
            <a:avLst/>
          </a:prstGeom>
        </p:spPr>
      </p:pic>
    </p:spTree>
    <p:extLst>
      <p:ext uri="{BB962C8B-B14F-4D97-AF65-F5344CB8AC3E}">
        <p14:creationId xmlns:p14="http://schemas.microsoft.com/office/powerpoint/2010/main" val="122605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141031"/>
            <a:ext cx="11844866" cy="1285989"/>
          </a:xfrm>
        </p:spPr>
        <p:style>
          <a:lnRef idx="2">
            <a:schemeClr val="accent1"/>
          </a:lnRef>
          <a:fillRef idx="1">
            <a:schemeClr val="lt1"/>
          </a:fillRef>
          <a:effectRef idx="0">
            <a:schemeClr val="accent1"/>
          </a:effectRef>
          <a:fontRef idx="minor">
            <a:schemeClr val="dk1"/>
          </a:fontRef>
        </p:style>
        <p:txBody>
          <a:bodyPr anchor="ctr">
            <a:normAutofit/>
          </a:bodyPr>
          <a:lstStyle/>
          <a:p>
            <a:r>
              <a:rPr lang="en-GB" sz="4800" dirty="0">
                <a:solidFill>
                  <a:srgbClr val="009999"/>
                </a:solidFill>
                <a:latin typeface="+mj-lt"/>
              </a:rPr>
              <a:t>Catholic Education Service- RSE Documents </a:t>
            </a:r>
            <a:endParaRPr lang="en-US" sz="4800" dirty="0">
              <a:solidFill>
                <a:srgbClr val="009999"/>
              </a:solidFill>
              <a:latin typeface="+mj-lt"/>
            </a:endParaRPr>
          </a:p>
        </p:txBody>
      </p:sp>
      <p:sp>
        <p:nvSpPr>
          <p:cNvPr id="3" name="Content Placeholder 2"/>
          <p:cNvSpPr>
            <a:spLocks noGrp="1"/>
          </p:cNvSpPr>
          <p:nvPr>
            <p:ph idx="1"/>
          </p:nvPr>
        </p:nvSpPr>
        <p:spPr>
          <a:xfrm>
            <a:off x="613228" y="2306322"/>
            <a:ext cx="9941319" cy="3124658"/>
          </a:xfrm>
        </p:spPr>
        <p:txBody>
          <a:bodyPr anchor="ctr">
            <a:normAutofit lnSpcReduction="10000"/>
          </a:bodyPr>
          <a:lstStyle/>
          <a:p>
            <a:r>
              <a:rPr lang="en-US" sz="2400" dirty="0"/>
              <a:t>Model Curricula </a:t>
            </a:r>
          </a:p>
          <a:p>
            <a:r>
              <a:rPr lang="en-US" sz="2400" dirty="0"/>
              <a:t>Who is responsible for delivering RSE? </a:t>
            </a:r>
          </a:p>
          <a:p>
            <a:endParaRPr lang="en-US" sz="2400" dirty="0"/>
          </a:p>
          <a:p>
            <a:endParaRPr lang="en-US" sz="2400" dirty="0"/>
          </a:p>
          <a:p>
            <a:pPr marL="0" indent="0">
              <a:buNone/>
            </a:pPr>
            <a:r>
              <a:rPr lang="en-GB" sz="2400" dirty="0"/>
              <a:t>“RSE is part of the mission of Catholic schools to educate the whole person. It should be carried out as part of the holistic education which seeks to form as well as inform young people in preparation for adult life.” (CES)</a:t>
            </a:r>
            <a:endParaRPr lang="en-US" sz="2400" dirty="0"/>
          </a:p>
        </p:txBody>
      </p:sp>
    </p:spTree>
    <p:extLst>
      <p:ext uri="{BB962C8B-B14F-4D97-AF65-F5344CB8AC3E}">
        <p14:creationId xmlns:p14="http://schemas.microsoft.com/office/powerpoint/2010/main" val="105398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3848" y="112014"/>
            <a:ext cx="11984303" cy="1141053"/>
          </a:xfrm>
          <a:solidFill>
            <a:schemeClr val="bg1"/>
          </a:solidFill>
        </p:spPr>
        <p:style>
          <a:lnRef idx="1">
            <a:schemeClr val="accent1"/>
          </a:lnRef>
          <a:fillRef idx="2">
            <a:schemeClr val="accent1"/>
          </a:fillRef>
          <a:effectRef idx="1">
            <a:schemeClr val="accent1"/>
          </a:effectRef>
          <a:fontRef idx="minor">
            <a:schemeClr val="dk1"/>
          </a:fontRef>
        </p:style>
        <p:txBody>
          <a:bodyPr anchor="b">
            <a:normAutofit/>
          </a:bodyPr>
          <a:lstStyle/>
          <a:p>
            <a:r>
              <a:rPr lang="en-GB" sz="5400" b="1" dirty="0">
                <a:solidFill>
                  <a:srgbClr val="009999"/>
                </a:solidFill>
                <a:latin typeface="+mj-lt"/>
              </a:rPr>
              <a:t>Pedagogical principles </a:t>
            </a:r>
          </a:p>
        </p:txBody>
      </p:sp>
      <p:sp>
        <p:nvSpPr>
          <p:cNvPr id="2" name="Content Placeholder 1"/>
          <p:cNvSpPr>
            <a:spLocks noGrp="1"/>
          </p:cNvSpPr>
          <p:nvPr>
            <p:ph idx="1"/>
          </p:nvPr>
        </p:nvSpPr>
        <p:spPr>
          <a:xfrm>
            <a:off x="1311391" y="2140913"/>
            <a:ext cx="9849751" cy="3032168"/>
          </a:xfrm>
        </p:spPr>
        <p:txBody>
          <a:bodyPr anchor="ctr">
            <a:normAutofit/>
          </a:bodyPr>
          <a:lstStyle/>
          <a:p>
            <a:pPr marL="0" indent="0">
              <a:buNone/>
            </a:pPr>
            <a:r>
              <a:rPr lang="en-GB" sz="2000"/>
              <a:t>‘it must, above else, qualify as good education’. </a:t>
            </a:r>
            <a:endParaRPr lang="en-GB" sz="2000" i="1"/>
          </a:p>
          <a:p>
            <a:endParaRPr lang="en-GB" sz="2000" i="1"/>
          </a:p>
          <a:p>
            <a:endParaRPr lang="en-GB" sz="2000" i="1"/>
          </a:p>
          <a:p>
            <a:r>
              <a:rPr lang="en-GB" sz="2000" i="1"/>
              <a:t>Model Curriculum page 1</a:t>
            </a:r>
          </a:p>
        </p:txBody>
      </p:sp>
    </p:spTree>
    <p:extLst>
      <p:ext uri="{BB962C8B-B14F-4D97-AF65-F5344CB8AC3E}">
        <p14:creationId xmlns:p14="http://schemas.microsoft.com/office/powerpoint/2010/main" val="145141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77928" y="0"/>
          <a:ext cx="11651775" cy="5030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81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3" name="Content Placeholder 2"/>
          <p:cNvSpPr>
            <a:spLocks noGrp="1"/>
          </p:cNvSpPr>
          <p:nvPr>
            <p:ph idx="1"/>
          </p:nvPr>
        </p:nvSpPr>
        <p:spPr>
          <a:xfrm>
            <a:off x="645066" y="2031101"/>
            <a:ext cx="4282984" cy="3511943"/>
          </a:xfrm>
        </p:spPr>
        <p:txBody>
          <a:bodyPr anchor="ctr">
            <a:normAutofit/>
          </a:bodyPr>
          <a:lstStyle/>
          <a:p>
            <a:pPr marL="0" indent="0">
              <a:buNone/>
            </a:pPr>
            <a:r>
              <a:rPr lang="en-GB" sz="1800" i="1"/>
              <a:t>‘….Led to a deeper and fuller understanding by degrees at a rate which corresponds to their maturing’</a:t>
            </a:r>
          </a:p>
          <a:p>
            <a:endParaRPr lang="en-GB" sz="1800"/>
          </a:p>
        </p:txBody>
      </p:sp>
      <p:grpSp>
        <p:nvGrpSpPr>
          <p:cNvPr id="4" name="Group 3"/>
          <p:cNvGrpSpPr/>
          <p:nvPr/>
        </p:nvGrpSpPr>
        <p:grpSpPr>
          <a:xfrm>
            <a:off x="5987738" y="3166768"/>
            <a:ext cx="5628018" cy="291594"/>
            <a:chOff x="1165177" y="1509346"/>
            <a:chExt cx="9321420" cy="482954"/>
          </a:xfrm>
          <a:scene3d>
            <a:camera prst="orthographicFront"/>
            <a:lightRig rig="flat" dir="t"/>
          </a:scene3d>
        </p:grpSpPr>
        <p:sp>
          <p:nvSpPr>
            <p:cNvPr id="5" name="Rounded Rectangle 4"/>
            <p:cNvSpPr/>
            <p:nvPr/>
          </p:nvSpPr>
          <p:spPr>
            <a:xfrm>
              <a:off x="1165177" y="1509346"/>
              <a:ext cx="9321420" cy="482954"/>
            </a:xfrm>
            <a:prstGeom prst="roundRect">
              <a:avLst>
                <a:gd name="adj" fmla="val 10000"/>
              </a:avLst>
            </a:prstGeom>
            <a:solidFill>
              <a:schemeClr val="accent1">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txBody>
            <a:bodyPr/>
            <a:lstStyle/>
            <a:p>
              <a:endParaRPr lang="en-GB"/>
            </a:p>
          </p:txBody>
        </p:sp>
        <p:sp>
          <p:nvSpPr>
            <p:cNvPr id="6" name="Rounded Rectangle 4"/>
            <p:cNvSpPr txBox="1"/>
            <p:nvPr/>
          </p:nvSpPr>
          <p:spPr>
            <a:xfrm>
              <a:off x="1179322" y="1523491"/>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Progressive and developmental </a:t>
              </a: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766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3" name="Content Placeholder 2"/>
          <p:cNvSpPr>
            <a:spLocks noGrp="1"/>
          </p:cNvSpPr>
          <p:nvPr>
            <p:ph idx="1"/>
          </p:nvPr>
        </p:nvSpPr>
        <p:spPr>
          <a:xfrm>
            <a:off x="645066" y="2031101"/>
            <a:ext cx="4282984" cy="3511943"/>
          </a:xfrm>
        </p:spPr>
        <p:txBody>
          <a:bodyPr anchor="ctr">
            <a:normAutofit/>
          </a:bodyPr>
          <a:lstStyle/>
          <a:p>
            <a:pPr marL="0" indent="0">
              <a:buNone/>
            </a:pPr>
            <a:r>
              <a:rPr lang="en-GB" sz="1800" i="1"/>
              <a:t>RSE is sensitive to the different needs of individuals and taught in a way that allows access to pupils at different stages of cognitive and emotional development’ </a:t>
            </a:r>
          </a:p>
          <a:p>
            <a:endParaRPr lang="en-GB" sz="1800"/>
          </a:p>
        </p:txBody>
      </p:sp>
      <p:grpSp>
        <p:nvGrpSpPr>
          <p:cNvPr id="5" name="Group 4"/>
          <p:cNvGrpSpPr/>
          <p:nvPr/>
        </p:nvGrpSpPr>
        <p:grpSpPr>
          <a:xfrm>
            <a:off x="5987738" y="3166768"/>
            <a:ext cx="5628018" cy="291594"/>
            <a:chOff x="1165177" y="2066601"/>
            <a:chExt cx="9321420" cy="482954"/>
          </a:xfrm>
          <a:scene3d>
            <a:camera prst="orthographicFront"/>
            <a:lightRig rig="flat" dir="t"/>
          </a:scene3d>
        </p:grpSpPr>
        <p:sp>
          <p:nvSpPr>
            <p:cNvPr id="6" name="Rounded Rectangle 5"/>
            <p:cNvSpPr/>
            <p:nvPr/>
          </p:nvSpPr>
          <p:spPr>
            <a:xfrm>
              <a:off x="1165177" y="2066601"/>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en-GB"/>
            </a:p>
          </p:txBody>
        </p:sp>
        <p:sp>
          <p:nvSpPr>
            <p:cNvPr id="7" name="Rounded Rectangle 4"/>
            <p:cNvSpPr txBox="1"/>
            <p:nvPr/>
          </p:nvSpPr>
          <p:spPr>
            <a:xfrm>
              <a:off x="1179322" y="2080746"/>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Differentiated </a:t>
              </a:r>
            </a:p>
          </p:txBody>
        </p:sp>
      </p:grpSp>
    </p:spTree>
    <p:extLst>
      <p:ext uri="{BB962C8B-B14F-4D97-AF65-F5344CB8AC3E}">
        <p14:creationId xmlns:p14="http://schemas.microsoft.com/office/powerpoint/2010/main" val="349100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3" name="Content Placeholder 2"/>
          <p:cNvSpPr>
            <a:spLocks noGrp="1"/>
          </p:cNvSpPr>
          <p:nvPr>
            <p:ph idx="1"/>
          </p:nvPr>
        </p:nvSpPr>
        <p:spPr>
          <a:xfrm>
            <a:off x="584785" y="1556592"/>
            <a:ext cx="4282984" cy="3511943"/>
          </a:xfrm>
        </p:spPr>
        <p:txBody>
          <a:bodyPr anchor="ctr">
            <a:normAutofit/>
          </a:bodyPr>
          <a:lstStyle/>
          <a:p>
            <a:pPr marL="0" indent="0">
              <a:buNone/>
            </a:pPr>
            <a:r>
              <a:rPr lang="en-GB" sz="1800" i="1" dirty="0"/>
              <a:t>‘Each discipline should speak with consistency about the meaning of human love and the virtues that are enshrined in the Church’s teaching on human love.’</a:t>
            </a:r>
          </a:p>
        </p:txBody>
      </p:sp>
      <p:grpSp>
        <p:nvGrpSpPr>
          <p:cNvPr id="5" name="Group 4"/>
          <p:cNvGrpSpPr/>
          <p:nvPr/>
        </p:nvGrpSpPr>
        <p:grpSpPr>
          <a:xfrm>
            <a:off x="5987738" y="3166768"/>
            <a:ext cx="5628018" cy="291594"/>
            <a:chOff x="1165177" y="2623856"/>
            <a:chExt cx="9321420" cy="482954"/>
          </a:xfrm>
          <a:scene3d>
            <a:camera prst="orthographicFront"/>
            <a:lightRig rig="flat" dir="t"/>
          </a:scene3d>
        </p:grpSpPr>
        <p:sp>
          <p:nvSpPr>
            <p:cNvPr id="6" name="Rounded Rectangle 5"/>
            <p:cNvSpPr/>
            <p:nvPr/>
          </p:nvSpPr>
          <p:spPr>
            <a:xfrm>
              <a:off x="1165177" y="2623856"/>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lstStyle/>
            <a:p>
              <a:endParaRPr lang="en-GB"/>
            </a:p>
          </p:txBody>
        </p:sp>
        <p:sp>
          <p:nvSpPr>
            <p:cNvPr id="7" name="Rounded Rectangle 4"/>
            <p:cNvSpPr txBox="1"/>
            <p:nvPr/>
          </p:nvSpPr>
          <p:spPr>
            <a:xfrm>
              <a:off x="1179322" y="2638001"/>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Cross curricular </a:t>
              </a:r>
            </a:p>
          </p:txBody>
        </p:sp>
      </p:grpSp>
    </p:spTree>
    <p:extLst>
      <p:ext uri="{BB962C8B-B14F-4D97-AF65-F5344CB8AC3E}">
        <p14:creationId xmlns:p14="http://schemas.microsoft.com/office/powerpoint/2010/main" val="307787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560" y="235318"/>
            <a:ext cx="4560584" cy="1128068"/>
          </a:xfrm>
        </p:spPr>
        <p:txBody>
          <a:bodyPr anchor="ctr">
            <a:normAutofit/>
          </a:bodyPr>
          <a:lstStyle/>
          <a:p>
            <a:r>
              <a:rPr lang="en-GB" sz="4000" dirty="0"/>
              <a:t>Prayer </a:t>
            </a:r>
          </a:p>
        </p:txBody>
      </p:sp>
      <p:sp>
        <p:nvSpPr>
          <p:cNvPr id="4" name="Rectangle 1"/>
          <p:cNvSpPr>
            <a:spLocks noGrp="1" noChangeArrowheads="1"/>
          </p:cNvSpPr>
          <p:nvPr>
            <p:ph idx="1"/>
          </p:nvPr>
        </p:nvSpPr>
        <p:spPr bwMode="auto">
          <a:xfrm>
            <a:off x="955303" y="977152"/>
            <a:ext cx="4559425" cy="49954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Calibri Light" panose="020F0302020204030204" pitchFamily="34" charset="0"/>
                <a:cs typeface="Calibri Light" panose="020F0302020204030204" pitchFamily="34" charset="0"/>
              </a:rPr>
              <a:t>Father,</a:t>
            </a:r>
            <a:endParaRPr lang="en-US" altLang="en-US" sz="1800" b="0" i="0" u="none" strike="noStrike" cap="none" normalizeH="0" baseline="0" dirty="0">
              <a:ln>
                <a:noFill/>
              </a:ln>
              <a:effectLst/>
              <a:latin typeface="Calibri Light" panose="020F03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endParaRPr lang="en-US" altLang="en-US" sz="1800" b="0" i="0" u="none" strike="noStrike" cap="none" normalizeH="0" baseline="0" dirty="0">
              <a:ln>
                <a:noFill/>
              </a:ln>
              <a:effectLst/>
              <a:latin typeface="Calibri Light" panose="020F03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Calibri Light" panose="020F0302020204030204" pitchFamily="34" charset="0"/>
                <a:cs typeface="Calibri Light" panose="020F0302020204030204" pitchFamily="34" charset="0"/>
              </a:rPr>
              <a:t>Thank you for your great love for us. You sent your only Son to live with us and show us how to love.</a:t>
            </a:r>
            <a:endParaRPr lang="en-US" altLang="en-US" sz="1800" b="0" i="0" u="none" strike="noStrike" cap="none" normalizeH="0" baseline="0" dirty="0">
              <a:ln>
                <a:noFill/>
              </a:ln>
              <a:effectLst/>
              <a:latin typeface="Calibri Light" panose="020F03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endParaRPr lang="en-US" altLang="en-US" sz="1800" b="0" i="0" u="none" strike="noStrike" cap="none" normalizeH="0" baseline="0" dirty="0">
              <a:ln>
                <a:noFill/>
              </a:ln>
              <a:effectLst/>
              <a:latin typeface="Calibri Light" panose="020F03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800" dirty="0">
                <a:latin typeface="Calibri Light" panose="020F0302020204030204" pitchFamily="34" charset="0"/>
                <a:cs typeface="Calibri Light" panose="020F0302020204030204" pitchFamily="34" charset="0"/>
              </a:rPr>
              <a:t>As we explore teaching about relationships to the young people in our school, help us to keep them and Christ at the center of our minds.</a:t>
            </a:r>
          </a:p>
          <a:p>
            <a:pPr marL="0" marR="0" lvl="0" indent="0" defTabSz="914400" rtl="0" eaLnBrk="0" fontAlgn="base" latinLnBrk="0" hangingPunct="0">
              <a:spcBef>
                <a:spcPct val="0"/>
              </a:spcBef>
              <a:spcAft>
                <a:spcPts val="600"/>
              </a:spcAft>
              <a:buClrTx/>
              <a:buSzTx/>
              <a:buFontTx/>
              <a:buNone/>
              <a:tabLst/>
            </a:pPr>
            <a:endParaRPr lang="en-US" altLang="en-US" sz="1800" b="0" i="0" u="none" strike="noStrike" cap="none" normalizeH="0" baseline="0" dirty="0">
              <a:ln>
                <a:noFill/>
              </a:ln>
              <a:effectLst/>
              <a:latin typeface="Calibri Light" panose="020F0302020204030204" pitchFamily="34" charset="0"/>
              <a:cs typeface="Calibri Light" panose="020F0302020204030204" pitchFamily="34" charset="0"/>
            </a:endParaRPr>
          </a:p>
          <a:p>
            <a:pPr marL="0" indent="0">
              <a:spcAft>
                <a:spcPts val="600"/>
              </a:spcAft>
              <a:buNone/>
            </a:pPr>
            <a:r>
              <a:rPr lang="en-US" altLang="en-US" sz="1800" dirty="0">
                <a:latin typeface="Calibri Light" panose="020F0302020204030204" pitchFamily="34" charset="0"/>
                <a:cs typeface="Calibri Light" panose="020F0302020204030204" pitchFamily="34" charset="0"/>
              </a:rPr>
              <a:t>May The Holy Spirit bring us wisdom and peace in guiding our conversations.</a:t>
            </a:r>
          </a:p>
          <a:p>
            <a:pPr marL="0" indent="0">
              <a:spcAft>
                <a:spcPts val="600"/>
              </a:spcAft>
              <a:buNone/>
            </a:pPr>
            <a:endParaRPr lang="en-US" altLang="en-US" sz="1800" dirty="0">
              <a:latin typeface="Calibri Light" panose="020F0302020204030204" pitchFamily="34" charset="0"/>
              <a:cs typeface="Calibri Light" panose="020F0302020204030204" pitchFamily="34" charset="0"/>
            </a:endParaRPr>
          </a:p>
          <a:p>
            <a:pPr marL="0" indent="0">
              <a:spcAft>
                <a:spcPts val="600"/>
              </a:spcAft>
              <a:buNone/>
            </a:pPr>
            <a:r>
              <a:rPr lang="en-US" altLang="en-US" sz="1800" dirty="0">
                <a:latin typeface="Calibri Light" panose="020F0302020204030204" pitchFamily="34" charset="0"/>
                <a:cs typeface="Calibri Light" panose="020F0302020204030204" pitchFamily="34" charset="0"/>
              </a:rPr>
              <a:t>We commend to you our words and actions.</a:t>
            </a:r>
          </a:p>
          <a:p>
            <a:pPr marL="0" indent="0">
              <a:spcAft>
                <a:spcPts val="600"/>
              </a:spcAft>
              <a:buNone/>
            </a:pPr>
            <a:endParaRPr lang="en-US" altLang="en-US" sz="1800" dirty="0">
              <a:latin typeface="Calibri Light" panose="020F0302020204030204" pitchFamily="34" charset="0"/>
              <a:cs typeface="Calibri Light" panose="020F0302020204030204" pitchFamily="34" charset="0"/>
            </a:endParaRPr>
          </a:p>
          <a:p>
            <a:pPr marL="0" indent="0">
              <a:spcAft>
                <a:spcPts val="600"/>
              </a:spcAft>
              <a:buNone/>
            </a:pPr>
            <a:r>
              <a:rPr lang="en-US" altLang="en-US" sz="1800" dirty="0">
                <a:latin typeface="Calibri Light" panose="020F0302020204030204" pitchFamily="34" charset="0"/>
                <a:cs typeface="Calibri Light" panose="020F0302020204030204" pitchFamily="34" charset="0"/>
              </a:rPr>
              <a:t>Amen </a:t>
            </a:r>
          </a:p>
          <a:p>
            <a:pPr marL="0" indent="0">
              <a:spcAft>
                <a:spcPts val="600"/>
              </a:spcAft>
              <a:buFontTx/>
              <a:buNone/>
            </a:pPr>
            <a:endParaRPr kumimoji="0" lang="en-US" altLang="en-US" sz="1400" b="0" i="0" u="none" strike="noStrike" cap="none" normalizeH="0" baseline="0" dirty="0">
              <a:ln>
                <a:noFill/>
              </a:ln>
              <a:effectLst/>
              <a:latin typeface="Arial" panose="020B0604020202020204" pitchFamily="34" charset="0"/>
            </a:endParaRPr>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14791" r="13258" b="3"/>
          <a:stretch/>
        </p:blipFill>
        <p:spPr>
          <a:xfrm>
            <a:off x="6177030" y="977152"/>
            <a:ext cx="5425410" cy="5259296"/>
          </a:xfrm>
          <a:prstGeom prst="rect">
            <a:avLst/>
          </a:prstGeom>
        </p:spPr>
      </p:pic>
    </p:spTree>
    <p:extLst>
      <p:ext uri="{BB962C8B-B14F-4D97-AF65-F5344CB8AC3E}">
        <p14:creationId xmlns:p14="http://schemas.microsoft.com/office/powerpoint/2010/main" val="181977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3" name="Content Placeholder 2"/>
          <p:cNvSpPr>
            <a:spLocks noGrp="1"/>
          </p:cNvSpPr>
          <p:nvPr>
            <p:ph idx="1"/>
          </p:nvPr>
        </p:nvSpPr>
        <p:spPr>
          <a:xfrm>
            <a:off x="645064" y="1726343"/>
            <a:ext cx="4282984" cy="3511943"/>
          </a:xfrm>
        </p:spPr>
        <p:txBody>
          <a:bodyPr anchor="ctr">
            <a:normAutofit/>
          </a:bodyPr>
          <a:lstStyle/>
          <a:p>
            <a:pPr marL="0" indent="0">
              <a:buNone/>
            </a:pPr>
            <a:r>
              <a:rPr lang="en-GB" sz="1800" i="1" dirty="0"/>
              <a:t>‘This can only be achieved if the home, parish and school work to integrate the teaching of RSE’</a:t>
            </a:r>
          </a:p>
        </p:txBody>
      </p:sp>
      <p:grpSp>
        <p:nvGrpSpPr>
          <p:cNvPr id="5" name="Group 4"/>
          <p:cNvGrpSpPr/>
          <p:nvPr/>
        </p:nvGrpSpPr>
        <p:grpSpPr>
          <a:xfrm>
            <a:off x="5987738" y="3166768"/>
            <a:ext cx="5628018" cy="291594"/>
            <a:chOff x="1165177" y="3181110"/>
            <a:chExt cx="9321420" cy="482954"/>
          </a:xfrm>
          <a:scene3d>
            <a:camera prst="orthographicFront"/>
            <a:lightRig rig="flat" dir="t"/>
          </a:scene3d>
        </p:grpSpPr>
        <p:sp>
          <p:nvSpPr>
            <p:cNvPr id="6" name="Rounded Rectangle 5"/>
            <p:cNvSpPr/>
            <p:nvPr/>
          </p:nvSpPr>
          <p:spPr>
            <a:xfrm>
              <a:off x="1165177" y="3181110"/>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en-GB"/>
            </a:p>
          </p:txBody>
        </p:sp>
        <p:sp>
          <p:nvSpPr>
            <p:cNvPr id="7" name="Rounded Rectangle 4"/>
            <p:cNvSpPr txBox="1"/>
            <p:nvPr/>
          </p:nvSpPr>
          <p:spPr>
            <a:xfrm>
              <a:off x="1179322" y="3195255"/>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Integrated</a:t>
              </a:r>
            </a:p>
          </p:txBody>
        </p:sp>
      </p:grpSp>
    </p:spTree>
    <p:extLst>
      <p:ext uri="{BB962C8B-B14F-4D97-AF65-F5344CB8AC3E}">
        <p14:creationId xmlns:p14="http://schemas.microsoft.com/office/powerpoint/2010/main" val="318910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3" name="Content Placeholder 2"/>
          <p:cNvSpPr>
            <a:spLocks noGrp="1"/>
          </p:cNvSpPr>
          <p:nvPr>
            <p:ph idx="1"/>
          </p:nvPr>
        </p:nvSpPr>
        <p:spPr>
          <a:xfrm>
            <a:off x="645066" y="2031101"/>
            <a:ext cx="4282984" cy="3511943"/>
          </a:xfrm>
        </p:spPr>
        <p:txBody>
          <a:bodyPr anchor="ctr">
            <a:normAutofit/>
          </a:bodyPr>
          <a:lstStyle/>
          <a:p>
            <a:pPr marL="0" indent="0">
              <a:buNone/>
            </a:pPr>
            <a:r>
              <a:rPr lang="en-US" sz="1700" i="1"/>
              <a:t>None of these educational goals are possible if RSE is not given the time and importance it deserves by those who plan and implement its delivery in school. RSE must be taken seriously by school leaders; led properly by someone who has the time and expertise to co-ordinate the subject with dedication and commitment at a senior level; taught by those committed to doing it well; taught as part of a whole-school approach by those who are able to celebrate – not merely tolerate – the teaching of the Church on love and human sexuality.</a:t>
            </a:r>
            <a:endParaRPr lang="en-GB" sz="1700" i="1"/>
          </a:p>
          <a:p>
            <a:endParaRPr lang="en-GB" sz="1700"/>
          </a:p>
        </p:txBody>
      </p:sp>
      <p:grpSp>
        <p:nvGrpSpPr>
          <p:cNvPr id="8" name="Group 7"/>
          <p:cNvGrpSpPr/>
          <p:nvPr/>
        </p:nvGrpSpPr>
        <p:grpSpPr>
          <a:xfrm>
            <a:off x="5987738" y="3166768"/>
            <a:ext cx="5628018" cy="291594"/>
            <a:chOff x="1129476" y="3737476"/>
            <a:chExt cx="9321420" cy="482954"/>
          </a:xfrm>
          <a:scene3d>
            <a:camera prst="orthographicFront"/>
            <a:lightRig rig="flat" dir="t"/>
          </a:scene3d>
        </p:grpSpPr>
        <p:sp>
          <p:nvSpPr>
            <p:cNvPr id="9" name="Rounded Rectangle 8"/>
            <p:cNvSpPr/>
            <p:nvPr/>
          </p:nvSpPr>
          <p:spPr>
            <a:xfrm>
              <a:off x="1129476" y="3737476"/>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en-GB"/>
            </a:p>
          </p:txBody>
        </p:sp>
        <p:sp>
          <p:nvSpPr>
            <p:cNvPr id="10" name="Rounded Rectangle 4"/>
            <p:cNvSpPr txBox="1"/>
            <p:nvPr/>
          </p:nvSpPr>
          <p:spPr>
            <a:xfrm>
              <a:off x="1143621" y="3751621"/>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Coordinated</a:t>
              </a:r>
            </a:p>
          </p:txBody>
        </p:sp>
      </p:grpSp>
    </p:spTree>
    <p:extLst>
      <p:ext uri="{BB962C8B-B14F-4D97-AF65-F5344CB8AC3E}">
        <p14:creationId xmlns:p14="http://schemas.microsoft.com/office/powerpoint/2010/main" val="110405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3" name="Content Placeholder 2"/>
          <p:cNvSpPr>
            <a:spLocks noGrp="1"/>
          </p:cNvSpPr>
          <p:nvPr>
            <p:ph idx="1"/>
          </p:nvPr>
        </p:nvSpPr>
        <p:spPr>
          <a:xfrm>
            <a:off x="645066" y="2031101"/>
            <a:ext cx="4282984" cy="3511943"/>
          </a:xfrm>
        </p:spPr>
        <p:txBody>
          <a:bodyPr anchor="ctr">
            <a:normAutofit/>
          </a:bodyPr>
          <a:lstStyle/>
          <a:p>
            <a:pPr marL="0" lvl="0" indent="0">
              <a:buNone/>
            </a:pPr>
            <a:endParaRPr lang="en-GB" sz="1800"/>
          </a:p>
          <a:p>
            <a:pPr marL="0" indent="0">
              <a:buNone/>
            </a:pPr>
            <a:r>
              <a:rPr lang="en-US" sz="1800" i="1"/>
              <a:t>Whilst promoting Catholic virtues, schools should ensure that children and young people are offered a broad and balanced RSE programme which provides them with clear factual, scientific information when relevant and meets the statutory requirements placed on schools. </a:t>
            </a:r>
            <a:endParaRPr lang="en-GB" sz="1800" i="1"/>
          </a:p>
          <a:p>
            <a:endParaRPr lang="en-GB" sz="1800" b="1"/>
          </a:p>
          <a:p>
            <a:endParaRPr lang="en-GB" sz="1800"/>
          </a:p>
        </p:txBody>
      </p:sp>
      <p:grpSp>
        <p:nvGrpSpPr>
          <p:cNvPr id="5" name="Group 4"/>
          <p:cNvGrpSpPr/>
          <p:nvPr/>
        </p:nvGrpSpPr>
        <p:grpSpPr>
          <a:xfrm>
            <a:off x="5987738" y="3166768"/>
            <a:ext cx="5628018" cy="291594"/>
            <a:chOff x="1165177" y="3738365"/>
            <a:chExt cx="9321420" cy="482954"/>
          </a:xfrm>
          <a:scene3d>
            <a:camera prst="orthographicFront"/>
            <a:lightRig rig="flat" dir="t"/>
          </a:scene3d>
        </p:grpSpPr>
        <p:sp>
          <p:nvSpPr>
            <p:cNvPr id="6" name="Rounded Rectangle 5"/>
            <p:cNvSpPr/>
            <p:nvPr/>
          </p:nvSpPr>
          <p:spPr>
            <a:xfrm>
              <a:off x="1165177" y="3738365"/>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endParaRPr lang="en-GB"/>
            </a:p>
          </p:txBody>
        </p:sp>
        <p:sp>
          <p:nvSpPr>
            <p:cNvPr id="7" name="Rounded Rectangle 4"/>
            <p:cNvSpPr txBox="1"/>
            <p:nvPr/>
          </p:nvSpPr>
          <p:spPr>
            <a:xfrm>
              <a:off x="1179322" y="3752510"/>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Balanced </a:t>
              </a:r>
            </a:p>
          </p:txBody>
        </p:sp>
      </p:grpSp>
    </p:spTree>
    <p:extLst>
      <p:ext uri="{BB962C8B-B14F-4D97-AF65-F5344CB8AC3E}">
        <p14:creationId xmlns:p14="http://schemas.microsoft.com/office/powerpoint/2010/main" val="2020962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30" y="369248"/>
            <a:ext cx="11671037" cy="936751"/>
          </a:xfrm>
          <a:solidFill>
            <a:schemeClr val="bg1"/>
          </a:solidFill>
        </p:spPr>
        <p:style>
          <a:lnRef idx="1">
            <a:schemeClr val="accent1"/>
          </a:lnRef>
          <a:fillRef idx="2">
            <a:schemeClr val="accent1"/>
          </a:fillRef>
          <a:effectRef idx="1">
            <a:schemeClr val="accent1"/>
          </a:effectRef>
          <a:fontRef idx="minor">
            <a:schemeClr val="dk1"/>
          </a:fontRef>
        </p:style>
        <p:txBody>
          <a:bodyPr anchor="b">
            <a:normAutofit/>
          </a:bodyPr>
          <a:lstStyle/>
          <a:p>
            <a:r>
              <a:rPr lang="en-GB" sz="5400" b="1" dirty="0">
                <a:solidFill>
                  <a:srgbClr val="009999"/>
                </a:solidFill>
                <a:latin typeface="+mj-lt"/>
              </a:rPr>
              <a:t>Model </a:t>
            </a:r>
            <a:r>
              <a:rPr lang="en-GB" sz="5400" dirty="0">
                <a:solidFill>
                  <a:srgbClr val="009999"/>
                </a:solidFill>
                <a:latin typeface="+mj-lt"/>
              </a:rPr>
              <a:t>Curricula</a:t>
            </a:r>
            <a:endParaRPr lang="en-GB" sz="5400" b="1" dirty="0">
              <a:solidFill>
                <a:srgbClr val="009999"/>
              </a:solidFill>
              <a:latin typeface="+mj-lt"/>
            </a:endParaRPr>
          </a:p>
        </p:txBody>
      </p:sp>
      <p:sp>
        <p:nvSpPr>
          <p:cNvPr id="3" name="Content Placeholder 2"/>
          <p:cNvSpPr>
            <a:spLocks noGrp="1"/>
          </p:cNvSpPr>
          <p:nvPr>
            <p:ph idx="1"/>
          </p:nvPr>
        </p:nvSpPr>
        <p:spPr>
          <a:xfrm>
            <a:off x="300830" y="1912916"/>
            <a:ext cx="11406537" cy="3032168"/>
          </a:xfrm>
        </p:spPr>
        <p:style>
          <a:lnRef idx="2">
            <a:schemeClr val="accent1"/>
          </a:lnRef>
          <a:fillRef idx="1">
            <a:schemeClr val="lt1"/>
          </a:fillRef>
          <a:effectRef idx="0">
            <a:schemeClr val="accent1"/>
          </a:effectRef>
          <a:fontRef idx="minor">
            <a:schemeClr val="dk1"/>
          </a:fontRef>
        </p:style>
        <p:txBody>
          <a:bodyPr anchor="ctr">
            <a:normAutofit lnSpcReduction="10000"/>
          </a:bodyPr>
          <a:lstStyle/>
          <a:p>
            <a:r>
              <a:rPr lang="en-GB" sz="2000" dirty="0">
                <a:solidFill>
                  <a:schemeClr val="bg2">
                    <a:lumMod val="25000"/>
                  </a:schemeClr>
                </a:solidFill>
              </a:rPr>
              <a:t>A model RSE Curriculum for Primary </a:t>
            </a:r>
          </a:p>
          <a:p>
            <a:r>
              <a:rPr lang="en-GB" sz="2000" dirty="0">
                <a:solidFill>
                  <a:schemeClr val="bg2">
                    <a:lumMod val="25000"/>
                  </a:schemeClr>
                </a:solidFill>
              </a:rPr>
              <a:t>A model RSE Curriculum for Secondary</a:t>
            </a:r>
          </a:p>
          <a:p>
            <a:pPr marL="0" indent="0">
              <a:buNone/>
            </a:pPr>
            <a:endParaRPr lang="en-GB" sz="2000" dirty="0">
              <a:solidFill>
                <a:schemeClr val="bg2">
                  <a:lumMod val="25000"/>
                </a:schemeClr>
              </a:solidFill>
            </a:endParaRPr>
          </a:p>
          <a:p>
            <a:pPr marL="0" indent="0">
              <a:buNone/>
            </a:pPr>
            <a:r>
              <a:rPr lang="en-GB" sz="2000" dirty="0">
                <a:solidFill>
                  <a:schemeClr val="bg2">
                    <a:lumMod val="25000"/>
                  </a:schemeClr>
                </a:solidFill>
              </a:rPr>
              <a:t>3 themes </a:t>
            </a:r>
          </a:p>
          <a:p>
            <a:r>
              <a:rPr lang="en-GB" sz="2000" dirty="0">
                <a:solidFill>
                  <a:schemeClr val="bg2">
                    <a:lumMod val="25000"/>
                  </a:schemeClr>
                </a:solidFill>
              </a:rPr>
              <a:t>Created and loved by God </a:t>
            </a:r>
          </a:p>
          <a:p>
            <a:r>
              <a:rPr lang="en-GB" sz="2000" dirty="0">
                <a:solidFill>
                  <a:schemeClr val="bg2">
                    <a:lumMod val="25000"/>
                  </a:schemeClr>
                </a:solidFill>
              </a:rPr>
              <a:t>Created to love others </a:t>
            </a:r>
          </a:p>
          <a:p>
            <a:r>
              <a:rPr lang="en-GB" sz="2000" dirty="0">
                <a:solidFill>
                  <a:schemeClr val="bg2">
                    <a:lumMod val="25000"/>
                  </a:schemeClr>
                </a:solidFill>
              </a:rPr>
              <a:t>Created to live in community </a:t>
            </a:r>
          </a:p>
        </p:txBody>
      </p:sp>
      <p:sp>
        <p:nvSpPr>
          <p:cNvPr id="4" name="Rectangle 3"/>
          <p:cNvSpPr/>
          <p:nvPr/>
        </p:nvSpPr>
        <p:spPr>
          <a:xfrm>
            <a:off x="9143739" y="6119420"/>
            <a:ext cx="25426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1" u="none" strike="noStrike" kern="1200" cap="none" spc="0" normalizeH="0" baseline="0" noProof="0">
                <a:ln>
                  <a:noFill/>
                </a:ln>
                <a:solidFill>
                  <a:prstClr val="black"/>
                </a:solidFill>
                <a:effectLst/>
                <a:uLnTx/>
                <a:uFillTx/>
                <a:latin typeface="Calibri" panose="020F0502020204030204"/>
                <a:ea typeface="+mn-ea"/>
                <a:cs typeface="+mn-cs"/>
              </a:rPr>
              <a:t>Model Curriculum page 2</a:t>
            </a:r>
          </a:p>
        </p:txBody>
      </p:sp>
    </p:spTree>
    <p:extLst>
      <p:ext uri="{BB962C8B-B14F-4D97-AF65-F5344CB8AC3E}">
        <p14:creationId xmlns:p14="http://schemas.microsoft.com/office/powerpoint/2010/main" val="4075382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4"/>
          <p:cNvSpPr txBox="1"/>
          <p:nvPr/>
        </p:nvSpPr>
        <p:spPr>
          <a:xfrm>
            <a:off x="517888" y="3327400"/>
            <a:ext cx="4312903" cy="31130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The Christian imperative to love self, made in the image and likeness of God, shows an understanding of the importance of valuing and understanding oneself as the basis for personal relationships.</a:t>
            </a:r>
          </a:p>
        </p:txBody>
      </p:sp>
      <p:sp>
        <p:nvSpPr>
          <p:cNvPr id="5" name="TextBox 4"/>
          <p:cNvSpPr txBox="1"/>
          <p:nvPr/>
        </p:nvSpPr>
        <p:spPr>
          <a:xfrm>
            <a:off x="5162719" y="3327400"/>
            <a:ext cx="6586915" cy="3113051"/>
          </a:xfrm>
          <a:prstGeom prst="rect">
            <a:avLst/>
          </a:prstGeom>
        </p:spPr>
        <p:txBody>
          <a:bodyPr vert="horz" lIns="91440" tIns="45720" rIns="91440" bIns="45720" rtlCol="0" anchor="ctr">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Education in virtue</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Religious understanding of the human person: loving myself.</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 my body and my health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Emotional wellbeing and attitudes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Life cycles and fertility </a:t>
            </a:r>
          </a:p>
        </p:txBody>
      </p:sp>
      <p:sp>
        <p:nvSpPr>
          <p:cNvPr id="8" name="Rounded Rectangle 4"/>
          <p:cNvSpPr txBox="1"/>
          <p:nvPr/>
        </p:nvSpPr>
        <p:spPr>
          <a:xfrm>
            <a:off x="4393975" y="699199"/>
            <a:ext cx="3035674" cy="2299587"/>
          </a:xfrm>
          <a:prstGeom prst="rect">
            <a:avLst/>
          </a:prstGeom>
          <a:solidFill>
            <a:srgbClr val="009999"/>
          </a:solidFill>
          <a:ln>
            <a:solidFill>
              <a:srgbClr val="009999"/>
            </a:solid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rm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Ink Free"/>
                <a:ea typeface="+mn-ea"/>
                <a:cs typeface="+mn-cs"/>
              </a:rPr>
              <a:t>Created and loved by God </a:t>
            </a:r>
          </a:p>
        </p:txBody>
      </p:sp>
    </p:spTree>
    <p:extLst>
      <p:ext uri="{BB962C8B-B14F-4D97-AF65-F5344CB8AC3E}">
        <p14:creationId xmlns:p14="http://schemas.microsoft.com/office/powerpoint/2010/main" val="111383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4"/>
          <p:cNvSpPr txBox="1"/>
          <p:nvPr/>
        </p:nvSpPr>
        <p:spPr>
          <a:xfrm>
            <a:off x="517889" y="4105090"/>
            <a:ext cx="3876086" cy="1556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God is love.  We are created out of love and for love.  The command to love is the basis of all Christian morality</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extBox 4"/>
          <p:cNvSpPr txBox="1"/>
          <p:nvPr/>
        </p:nvSpPr>
        <p:spPr>
          <a:xfrm>
            <a:off x="5391319" y="4103366"/>
            <a:ext cx="6586915" cy="1556907"/>
          </a:xfrm>
          <a:prstGeom prst="rect">
            <a:avLst/>
          </a:prstGeom>
        </p:spPr>
        <p:txBody>
          <a:bodyPr vert="horz" lIns="91440" tIns="45720" rIns="91440" bIns="45720" rtlCol="0" anchor="ctr">
            <a:no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Education in virtue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Religious understanding of human relationships: Loving others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Personal Relationships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Keeping Safe and People Who Can Help Me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8" name="Rounded Rectangle 4"/>
          <p:cNvSpPr txBox="1"/>
          <p:nvPr/>
        </p:nvSpPr>
        <p:spPr>
          <a:xfrm>
            <a:off x="4611794" y="503498"/>
            <a:ext cx="3397033" cy="2093306"/>
          </a:xfrm>
          <a:prstGeom prst="rect">
            <a:avLst/>
          </a:prstGeom>
          <a:solidFill>
            <a:srgbClr val="009999"/>
          </a:solidFill>
          <a:ln>
            <a:solidFill>
              <a:srgbClr val="009999"/>
            </a:solid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rm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Ink Free"/>
                <a:ea typeface="+mn-ea"/>
                <a:cs typeface="+mn-cs"/>
              </a:rPr>
              <a:t>Created to love others</a:t>
            </a:r>
            <a:r>
              <a:rPr kumimoji="0" lang="en-US" sz="50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000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4"/>
          <p:cNvSpPr txBox="1"/>
          <p:nvPr/>
        </p:nvSpPr>
        <p:spPr>
          <a:xfrm>
            <a:off x="577155" y="4105090"/>
            <a:ext cx="4552057" cy="1556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Human beings are relational by nature and live in the wider community. Through our exchange with others, our mutual service and through dialogue, we attempt to proclaim and extend the Kingdom of God for the good of individuals and the good of society.</a:t>
            </a:r>
          </a:p>
        </p:txBody>
      </p:sp>
      <p:sp>
        <p:nvSpPr>
          <p:cNvPr id="5" name="TextBox 4"/>
          <p:cNvSpPr txBox="1"/>
          <p:nvPr/>
        </p:nvSpPr>
        <p:spPr>
          <a:xfrm>
            <a:off x="6161785" y="3860800"/>
            <a:ext cx="6586915" cy="1556907"/>
          </a:xfrm>
          <a:prstGeom prst="rect">
            <a:avLst/>
          </a:prstGeom>
        </p:spPr>
        <p:txBody>
          <a:bodyPr vert="horz" lIns="91440" tIns="45720" rIns="91440" bIns="45720" rtlCol="0" anchor="ctr">
            <a:noAutofit/>
          </a:bodyPr>
          <a:lstStyle/>
          <a:p>
            <a:pPr marL="457200" marR="0" lvl="0" indent="-457200" algn="l" defTabSz="914400" rtl="0" eaLnBrk="1" fontAlgn="auto" latinLnBrk="0" hangingPunct="1">
              <a:lnSpc>
                <a:spcPct val="100000"/>
              </a:lnSpc>
              <a:spcBef>
                <a:spcPts val="0"/>
              </a:spcBef>
              <a:spcAft>
                <a:spcPts val="600"/>
              </a:spcAft>
              <a:buClrTx/>
              <a:buSzTx/>
              <a:buFont typeface="Arial,Sans-Serif"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Education in virtue</a:t>
            </a:r>
            <a:endParaRPr kumimoji="0" lang="en-GB"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457200" marR="0" lvl="0" indent="-457200" algn="l" defTabSz="914400" rtl="0" eaLnBrk="1" fontAlgn="auto" latinLnBrk="0" hangingPunct="1">
              <a:lnSpc>
                <a:spcPct val="100000"/>
              </a:lnSpc>
              <a:spcBef>
                <a:spcPts val="0"/>
              </a:spcBef>
              <a:spcAft>
                <a:spcPts val="600"/>
              </a:spcAft>
              <a:buClrTx/>
              <a:buSzTx/>
              <a:buFont typeface="Arial,Sans-Serif"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Religious understanding of the importance human communities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457200" marR="0" lvl="0" indent="-457200" algn="l" defTabSz="914400" rtl="0" eaLnBrk="1" fontAlgn="auto" latinLnBrk="0" hangingPunct="1">
              <a:lnSpc>
                <a:spcPct val="100000"/>
              </a:lnSpc>
              <a:spcBef>
                <a:spcPts val="0"/>
              </a:spcBef>
              <a:spcAft>
                <a:spcPts val="600"/>
              </a:spcAft>
              <a:buClrTx/>
              <a:buSzTx/>
              <a:buFont typeface="Arial,Sans-Serif"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Living in the wider world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4"/>
          <p:cNvSpPr txBox="1"/>
          <p:nvPr/>
        </p:nvSpPr>
        <p:spPr>
          <a:xfrm>
            <a:off x="4466037" y="621212"/>
            <a:ext cx="3810486" cy="2375988"/>
          </a:xfrm>
          <a:prstGeom prst="rect">
            <a:avLst/>
          </a:prstGeom>
          <a:solidFill>
            <a:srgbClr val="009999"/>
          </a:solid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rm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Ink Free"/>
                <a:ea typeface="+mn-lt"/>
                <a:cs typeface="Calibri" panose="020F0502020204030204"/>
              </a:rPr>
              <a:t>Created to live in </a:t>
            </a:r>
            <a:r>
              <a:rPr kumimoji="0" lang="en-US" sz="5000" b="0" i="0" u="none" strike="noStrike" kern="1200" cap="none" spc="0" normalizeH="0" baseline="0" noProof="0" dirty="0">
                <a:ln>
                  <a:noFill/>
                </a:ln>
                <a:solidFill>
                  <a:prstClr val="white"/>
                </a:solidFill>
                <a:effectLst/>
                <a:uLnTx/>
                <a:uFillTx/>
                <a:latin typeface="Ink Free"/>
                <a:ea typeface="+mn-ea"/>
                <a:cs typeface="+mn-cs"/>
              </a:rPr>
              <a:t>community</a:t>
            </a:r>
            <a:endParaRPr kumimoji="0" lang="en-US" sz="1800" b="0" i="0" u="none" strike="noStrike" kern="1200" cap="none" spc="0" normalizeH="0" baseline="0" noProof="0" dirty="0">
              <a:ln>
                <a:noFill/>
              </a:ln>
              <a:solidFill>
                <a:prstClr val="white"/>
              </a:solidFill>
              <a:effectLst/>
              <a:uLnTx/>
              <a:uFillTx/>
              <a:latin typeface="Ink Free"/>
              <a:ea typeface="+mn-ea"/>
              <a:cs typeface="+mn-cs"/>
            </a:endParaRPr>
          </a:p>
        </p:txBody>
      </p:sp>
    </p:spTree>
    <p:extLst>
      <p:ext uri="{BB962C8B-B14F-4D97-AF65-F5344CB8AC3E}">
        <p14:creationId xmlns:p14="http://schemas.microsoft.com/office/powerpoint/2010/main" val="708487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 y="248215"/>
            <a:ext cx="12124267" cy="987551"/>
          </a:xfrm>
          <a:solidFill>
            <a:schemeClr val="bg1"/>
          </a:solidFill>
          <a:ln>
            <a:solidFill>
              <a:srgbClr val="009999"/>
            </a:solidFill>
          </a:ln>
        </p:spPr>
        <p:style>
          <a:lnRef idx="1">
            <a:schemeClr val="accent1"/>
          </a:lnRef>
          <a:fillRef idx="2">
            <a:schemeClr val="accent1"/>
          </a:fillRef>
          <a:effectRef idx="1">
            <a:schemeClr val="accent1"/>
          </a:effectRef>
          <a:fontRef idx="minor">
            <a:schemeClr val="dk1"/>
          </a:fontRef>
        </p:style>
        <p:txBody>
          <a:bodyPr anchor="b">
            <a:normAutofit/>
          </a:bodyPr>
          <a:lstStyle/>
          <a:p>
            <a:r>
              <a:rPr lang="en-GB" sz="5400" b="1" dirty="0">
                <a:solidFill>
                  <a:srgbClr val="009999"/>
                </a:solidFill>
                <a:latin typeface="+mj-lt"/>
              </a:rPr>
              <a:t>Education in Virtue </a:t>
            </a:r>
          </a:p>
        </p:txBody>
      </p:sp>
      <p:sp>
        <p:nvSpPr>
          <p:cNvPr id="3" name="Content Placeholder 2"/>
          <p:cNvSpPr>
            <a:spLocks noGrp="1"/>
          </p:cNvSpPr>
          <p:nvPr>
            <p:ph idx="1"/>
          </p:nvPr>
        </p:nvSpPr>
        <p:spPr>
          <a:xfrm>
            <a:off x="1297770" y="2056246"/>
            <a:ext cx="9849751" cy="3032168"/>
          </a:xfrm>
        </p:spPr>
        <p:txBody>
          <a:bodyPr anchor="ctr">
            <a:normAutofit/>
          </a:bodyPr>
          <a:lstStyle/>
          <a:p>
            <a:pPr marL="0" indent="0" algn="ctr">
              <a:buNone/>
            </a:pPr>
            <a:r>
              <a:rPr lang="en-GB" sz="2000" dirty="0"/>
              <a:t>Each theme begins with a statement of the virtues which are necessary to living well in relationship with others and these virtues </a:t>
            </a:r>
            <a:r>
              <a:rPr lang="en-GB" sz="2000" b="1" dirty="0"/>
              <a:t>should underpin the teach habits which are learned from experiencing but also should emerge as a consequence of it</a:t>
            </a:r>
            <a:r>
              <a:rPr lang="en-GB" sz="2000" dirty="0"/>
              <a:t>. Virtues are, and are gained through imitation the same virtues being </a:t>
            </a:r>
            <a:r>
              <a:rPr lang="en-GB" sz="2000" b="1" dirty="0"/>
              <a:t>modelled by those who teach.</a:t>
            </a:r>
            <a:r>
              <a:rPr lang="en-GB" sz="2000" dirty="0"/>
              <a:t> They express the qualities of character that schools </a:t>
            </a:r>
            <a:r>
              <a:rPr lang="en-GB" sz="2000" b="1" dirty="0"/>
              <a:t>should seek to develop in their pupils,</a:t>
            </a:r>
            <a:r>
              <a:rPr lang="en-GB" sz="2000" dirty="0"/>
              <a:t> through their exemplification by the whole community of which the pupils are a part. These virtues reflect our Christian tradition but they are also, of course, fundamental human virtues which are universally shared</a:t>
            </a:r>
          </a:p>
        </p:txBody>
      </p:sp>
      <p:sp>
        <p:nvSpPr>
          <p:cNvPr id="4" name="Rectangle 3"/>
          <p:cNvSpPr/>
          <p:nvPr/>
        </p:nvSpPr>
        <p:spPr>
          <a:xfrm>
            <a:off x="9318837" y="6240453"/>
            <a:ext cx="25426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1" u="none" strike="noStrike" kern="1200" cap="none" spc="0" normalizeH="0" baseline="0" noProof="0">
                <a:ln>
                  <a:noFill/>
                </a:ln>
                <a:solidFill>
                  <a:prstClr val="black"/>
                </a:solidFill>
                <a:effectLst/>
                <a:uLnTx/>
                <a:uFillTx/>
                <a:latin typeface="Calibri" panose="020F0502020204030204"/>
                <a:ea typeface="+mn-ea"/>
                <a:cs typeface="+mn-cs"/>
              </a:rPr>
              <a:t>Model Curriculum page 2</a:t>
            </a:r>
          </a:p>
        </p:txBody>
      </p:sp>
    </p:spTree>
    <p:extLst>
      <p:ext uri="{BB962C8B-B14F-4D97-AF65-F5344CB8AC3E}">
        <p14:creationId xmlns:p14="http://schemas.microsoft.com/office/powerpoint/2010/main" val="2967482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3809" y="156093"/>
            <a:ext cx="11700838" cy="1128068"/>
          </a:xfrm>
          <a:ln>
            <a:solidFill>
              <a:srgbClr val="009999"/>
            </a:solidFill>
          </a:ln>
        </p:spPr>
        <p:style>
          <a:lnRef idx="2">
            <a:schemeClr val="accent1"/>
          </a:lnRef>
          <a:fillRef idx="1">
            <a:schemeClr val="lt1"/>
          </a:fillRef>
          <a:effectRef idx="0">
            <a:schemeClr val="accent1"/>
          </a:effectRef>
          <a:fontRef idx="minor">
            <a:schemeClr val="dk1"/>
          </a:fontRef>
        </p:style>
        <p:txBody>
          <a:bodyPr anchor="ctr">
            <a:noAutofit/>
          </a:bodyPr>
          <a:lstStyle/>
          <a:p>
            <a:r>
              <a:rPr lang="en-GB" dirty="0">
                <a:solidFill>
                  <a:srgbClr val="009999"/>
                </a:solidFill>
                <a:latin typeface="+mj-lt"/>
              </a:rPr>
              <a:t>Who is responsible for the teaching of RSE?</a:t>
            </a:r>
          </a:p>
        </p:txBody>
      </p:sp>
      <p:sp>
        <p:nvSpPr>
          <p:cNvPr id="3" name="Content Placeholder 2"/>
          <p:cNvSpPr>
            <a:spLocks noGrp="1"/>
          </p:cNvSpPr>
          <p:nvPr>
            <p:ph idx="1"/>
          </p:nvPr>
        </p:nvSpPr>
        <p:spPr>
          <a:xfrm>
            <a:off x="519282" y="1643843"/>
            <a:ext cx="4559425" cy="3979585"/>
          </a:xfrm>
        </p:spPr>
        <p:txBody>
          <a:bodyPr anchor="ctr">
            <a:normAutofit/>
          </a:bodyPr>
          <a:lstStyle/>
          <a:p>
            <a:endParaRPr lang="en-GB" sz="2000" dirty="0"/>
          </a:p>
          <a:p>
            <a:r>
              <a:rPr lang="en-GB" sz="2000" dirty="0"/>
              <a:t>Parents</a:t>
            </a:r>
          </a:p>
          <a:p>
            <a:r>
              <a:rPr lang="en-GB" sz="2000" dirty="0"/>
              <a:t>Governors</a:t>
            </a:r>
          </a:p>
          <a:p>
            <a:r>
              <a:rPr lang="en-GB" sz="2000" dirty="0"/>
              <a:t>Headteacher</a:t>
            </a:r>
          </a:p>
          <a:p>
            <a:r>
              <a:rPr lang="en-GB" sz="2000" dirty="0"/>
              <a:t>Teachers and other staff</a:t>
            </a:r>
          </a:p>
          <a:p>
            <a:r>
              <a:rPr lang="en-GB" sz="2000" dirty="0"/>
              <a:t>Visitors and external speakers </a:t>
            </a:r>
          </a:p>
          <a:p>
            <a:r>
              <a:rPr lang="en-GB" sz="2000" dirty="0"/>
              <a:t>Parish and diocese </a:t>
            </a:r>
          </a:p>
          <a:p>
            <a:endParaRPr lang="en-GB" sz="2000" dirty="0"/>
          </a:p>
        </p:txBody>
      </p:sp>
      <p:pic>
        <p:nvPicPr>
          <p:cNvPr id="2" name="Picture 1">
            <a:extLst>
              <a:ext uri="{FF2B5EF4-FFF2-40B4-BE49-F238E27FC236}">
                <a16:creationId xmlns:a16="http://schemas.microsoft.com/office/drawing/2014/main" id="{ABD5D8D1-65A5-49F9-ACC2-2E322E0CB888}"/>
              </a:ext>
            </a:extLst>
          </p:cNvPr>
          <p:cNvPicPr>
            <a:picLocks noChangeAspect="1"/>
          </p:cNvPicPr>
          <p:nvPr/>
        </p:nvPicPr>
        <p:blipFill>
          <a:blip r:embed="rId3"/>
          <a:stretch>
            <a:fillRect/>
          </a:stretch>
        </p:blipFill>
        <p:spPr>
          <a:xfrm rot="388634">
            <a:off x="6443672" y="2130841"/>
            <a:ext cx="4714865" cy="3919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6132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6823" y="201171"/>
            <a:ext cx="11700292" cy="1159296"/>
          </a:xfrm>
          <a:ln>
            <a:solidFill>
              <a:srgbClr val="009999"/>
            </a:solidFill>
          </a:ln>
        </p:spPr>
        <p:style>
          <a:lnRef idx="2">
            <a:schemeClr val="accent1"/>
          </a:lnRef>
          <a:fillRef idx="1">
            <a:schemeClr val="lt1"/>
          </a:fillRef>
          <a:effectRef idx="0">
            <a:schemeClr val="accent1"/>
          </a:effectRef>
          <a:fontRef idx="minor">
            <a:schemeClr val="dk1"/>
          </a:fontRef>
        </p:style>
        <p:txBody>
          <a:bodyPr anchor="ctr">
            <a:normAutofit fontScale="90000"/>
          </a:bodyPr>
          <a:lstStyle/>
          <a:p>
            <a:br>
              <a:rPr lang="en-GB" sz="3700" dirty="0">
                <a:ea typeface="+mn-lt"/>
                <a:cs typeface="+mn-lt"/>
              </a:rPr>
            </a:br>
            <a:r>
              <a:rPr lang="en-GB" sz="3700" dirty="0">
                <a:solidFill>
                  <a:srgbClr val="009999"/>
                </a:solidFill>
                <a:latin typeface="+mj-lt"/>
                <a:ea typeface="+mn-lt"/>
                <a:cs typeface="+mn-lt"/>
              </a:rPr>
              <a:t>Partnership with parents</a:t>
            </a:r>
            <a:endParaRPr lang="en-GB" sz="3700" dirty="0">
              <a:ea typeface="+mn-lt"/>
              <a:cs typeface="+mn-lt"/>
            </a:endParaRPr>
          </a:p>
          <a:p>
            <a:endParaRPr lang="en-GB" sz="3700" dirty="0">
              <a:cs typeface="Calibri"/>
            </a:endParaRPr>
          </a:p>
        </p:txBody>
      </p:sp>
      <p:sp>
        <p:nvSpPr>
          <p:cNvPr id="2" name="TextBox 1">
            <a:extLst>
              <a:ext uri="{FF2B5EF4-FFF2-40B4-BE49-F238E27FC236}">
                <a16:creationId xmlns:a16="http://schemas.microsoft.com/office/drawing/2014/main" id="{9CC10EC3-4684-48A8-9F6E-6E68CB96BEBA}"/>
              </a:ext>
            </a:extLst>
          </p:cNvPr>
          <p:cNvSpPr txBox="1"/>
          <p:nvPr/>
        </p:nvSpPr>
        <p:spPr>
          <a:xfrm>
            <a:off x="3138344" y="5199894"/>
            <a:ext cx="117002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rPr>
              <a:t>What would you like from our consultation?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sp>
        <p:nvSpPr>
          <p:cNvPr id="5" name="Content Placeholder 2">
            <a:extLst>
              <a:ext uri="{FF2B5EF4-FFF2-40B4-BE49-F238E27FC236}">
                <a16:creationId xmlns:a16="http://schemas.microsoft.com/office/drawing/2014/main" id="{71201706-ED8C-40C1-A0FB-6B4B3C91F3A3}"/>
              </a:ext>
            </a:extLst>
          </p:cNvPr>
          <p:cNvSpPr txBox="1">
            <a:spLocks/>
          </p:cNvSpPr>
          <p:nvPr/>
        </p:nvSpPr>
        <p:spPr>
          <a:xfrm>
            <a:off x="167176" y="2083459"/>
            <a:ext cx="5801142" cy="2936447"/>
          </a:xfrm>
          <a:prstGeom prst="rect">
            <a:avLst/>
          </a:prstGeom>
          <a:ln>
            <a:solidFill>
              <a:srgbClr val="009999"/>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Primary educators of children </a:t>
            </a:r>
            <a:endParaRPr kumimoji="0" lang="en-GB" sz="2800" b="0" i="0" u="none" strike="noStrike" kern="1200" cap="none" spc="0" normalizeH="0" baseline="0" noProof="0">
              <a:ln>
                <a:noFill/>
              </a:ln>
              <a:solidFill>
                <a:srgbClr val="E7E6E6">
                  <a:lumMod val="50000"/>
                </a:srgbClr>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Unique knowledge of your children </a:t>
            </a:r>
            <a:endParaRPr kumimoji="0" lang="en-GB" sz="2800" b="0" i="0" u="none" strike="noStrike" kern="1200" cap="none" spc="0" normalizeH="0" baseline="0" noProof="0">
              <a:ln>
                <a:noFill/>
              </a:ln>
              <a:solidFill>
                <a:srgbClr val="E7E6E6">
                  <a:lumMod val="50000"/>
                </a:srgbClr>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Ability to have regular conversations</a:t>
            </a:r>
            <a:endParaRPr kumimoji="0" lang="en-GB" sz="2800" b="0" i="0" u="none" strike="noStrike" kern="1200" cap="none" spc="0" normalizeH="0" baseline="0" noProof="0">
              <a:ln>
                <a:noFill/>
              </a:ln>
              <a:solidFill>
                <a:srgbClr val="E7E6E6">
                  <a:lumMod val="50000"/>
                </a:srgbClr>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Impart our shared values. </a:t>
            </a:r>
            <a:endParaRPr kumimoji="0" lang="en-GB" sz="2800" b="0" i="0" u="none" strike="noStrike" kern="1200" cap="none" spc="0" normalizeH="0" baseline="0" noProof="0">
              <a:ln>
                <a:noFill/>
              </a:ln>
              <a:solidFill>
                <a:srgbClr val="E7E6E6">
                  <a:lumMod val="50000"/>
                </a:srgbClr>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Teach alongside the school.</a:t>
            </a:r>
            <a:endParaRPr kumimoji="0" lang="en-GB" sz="2800" b="0" i="0" u="none" strike="noStrike" kern="1200" cap="none" spc="0" normalizeH="0" baseline="0" noProof="0">
              <a:ln>
                <a:noFill/>
              </a:ln>
              <a:solidFill>
                <a:srgbClr val="E7E6E6">
                  <a:lumMod val="50000"/>
                </a:srgbClr>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RSE most effective when reinforced at home and elsewhere.</a:t>
            </a:r>
            <a:endParaRPr kumimoji="0" lang="en-GB" sz="2800" b="0" i="0" u="none" strike="noStrike" kern="1200" cap="none" spc="0" normalizeH="0" baseline="0" noProof="0" dirty="0">
              <a:ln>
                <a:noFill/>
              </a:ln>
              <a:solidFill>
                <a:srgbClr val="E7E6E6">
                  <a:lumMod val="50000"/>
                </a:srgbClr>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6" name="TextBox 5">
            <a:extLst>
              <a:ext uri="{FF2B5EF4-FFF2-40B4-BE49-F238E27FC236}">
                <a16:creationId xmlns:a16="http://schemas.microsoft.com/office/drawing/2014/main" id="{EADC81FA-3B39-4A42-9898-1C7B05DF0CF9}"/>
              </a:ext>
            </a:extLst>
          </p:cNvPr>
          <p:cNvSpPr txBox="1"/>
          <p:nvPr/>
        </p:nvSpPr>
        <p:spPr>
          <a:xfrm>
            <a:off x="6223684" y="2083459"/>
            <a:ext cx="5663431" cy="2936447"/>
          </a:xfrm>
          <a:prstGeom prst="rect">
            <a:avLst/>
          </a:prstGeom>
          <a:ln>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Some parents find it difficult or lack confidence. </a:t>
            </a:r>
            <a:endParaRPr kumimoji="0" lang="en-GB" sz="2600" b="0" i="0" u="none" strike="noStrike" kern="1200" cap="none" spc="0" normalizeH="0" baseline="0" noProof="0" dirty="0">
              <a:ln>
                <a:noFill/>
              </a:ln>
              <a:solidFill>
                <a:srgbClr val="E7E6E6">
                  <a:lumMod val="50000"/>
                </a:srgbClr>
              </a:solidFill>
              <a:effectLst/>
              <a:uLnTx/>
              <a:uFillTx/>
              <a:latin typeface="Calibri" panose="020F0502020204030204"/>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Some homes are unable to provide this.</a:t>
            </a:r>
            <a:endParaRPr kumimoji="0" lang="en-GB" sz="2600" b="0" i="0" u="none" strike="noStrike" kern="1200" cap="none" spc="0" normalizeH="0" baseline="0" noProof="0" dirty="0">
              <a:ln>
                <a:noFill/>
              </a:ln>
              <a:solidFill>
                <a:srgbClr val="E7E6E6">
                  <a:lumMod val="50000"/>
                </a:srgbClr>
              </a:solidFill>
              <a:effectLst/>
              <a:uLnTx/>
              <a:uFillTx/>
              <a:latin typeface="Calibri" panose="020F0502020204030204"/>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Some children prefer these conversations outside the home</a:t>
            </a:r>
            <a:endParaRPr kumimoji="0" lang="en-GB" sz="2600" b="0" i="0" u="none" strike="noStrike" kern="1200" cap="none" spc="0" normalizeH="0" baseline="0" noProof="0" dirty="0">
              <a:ln>
                <a:noFill/>
              </a:ln>
              <a:solidFill>
                <a:srgbClr val="E7E6E6">
                  <a:lumMod val="50000"/>
                </a:srgbClr>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377700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618" y="1239927"/>
            <a:ext cx="4008586" cy="4680583"/>
          </a:xfrm>
        </p:spPr>
        <p:txBody>
          <a:bodyPr anchor="ctr">
            <a:normAutofit/>
          </a:bodyPr>
          <a:lstStyle/>
          <a:p>
            <a:r>
              <a:rPr lang="en-GB" sz="5200"/>
              <a:t>Objectives: </a:t>
            </a:r>
          </a:p>
        </p:txBody>
      </p:sp>
      <p:sp>
        <p:nvSpPr>
          <p:cNvPr id="3" name="Content Placeholder 2"/>
          <p:cNvSpPr>
            <a:spLocks noGrp="1"/>
          </p:cNvSpPr>
          <p:nvPr>
            <p:ph idx="1"/>
          </p:nvPr>
        </p:nvSpPr>
        <p:spPr>
          <a:xfrm>
            <a:off x="6291923" y="1567543"/>
            <a:ext cx="4971824" cy="4352967"/>
          </a:xfrm>
        </p:spPr>
        <p:txBody>
          <a:bodyPr anchor="ctr">
            <a:normAutofit/>
          </a:bodyPr>
          <a:lstStyle/>
          <a:p>
            <a:r>
              <a:rPr lang="en-GB" sz="2000" dirty="0"/>
              <a:t>To explore why RSE is important. </a:t>
            </a:r>
          </a:p>
          <a:p>
            <a:r>
              <a:rPr lang="en-GB" sz="2000" dirty="0"/>
              <a:t>To share the statutory requirements of RSE.  </a:t>
            </a:r>
          </a:p>
          <a:p>
            <a:r>
              <a:rPr lang="en-GB" sz="2000" dirty="0"/>
              <a:t>To share the Curriculum and supporting documents from the Catholic Education Service.</a:t>
            </a:r>
          </a:p>
          <a:p>
            <a:r>
              <a:rPr lang="en-GB" sz="2000" dirty="0"/>
              <a:t>To give and overview of the policy consultation process. </a:t>
            </a:r>
          </a:p>
        </p:txBody>
      </p:sp>
    </p:spTree>
    <p:extLst>
      <p:ext uri="{BB962C8B-B14F-4D97-AF65-F5344CB8AC3E}">
        <p14:creationId xmlns:p14="http://schemas.microsoft.com/office/powerpoint/2010/main" val="3063268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66" y="-184811"/>
            <a:ext cx="4282983" cy="1200361"/>
          </a:xfrm>
        </p:spPr>
        <p:txBody>
          <a:bodyPr anchor="b">
            <a:normAutofit/>
          </a:bodyPr>
          <a:lstStyle/>
          <a:p>
            <a:r>
              <a:rPr lang="en-GB" sz="3600" b="1" err="1"/>
              <a:t>DfE</a:t>
            </a:r>
            <a:r>
              <a:rPr lang="en-GB" sz="3600" b="1"/>
              <a:t>- Parents rights </a:t>
            </a:r>
          </a:p>
        </p:txBody>
      </p:sp>
      <p:sp>
        <p:nvSpPr>
          <p:cNvPr id="3" name="Content Placeholder 2"/>
          <p:cNvSpPr>
            <a:spLocks noGrp="1"/>
          </p:cNvSpPr>
          <p:nvPr>
            <p:ph idx="1"/>
          </p:nvPr>
        </p:nvSpPr>
        <p:spPr>
          <a:xfrm>
            <a:off x="849086" y="1166765"/>
            <a:ext cx="5551714" cy="5324141"/>
          </a:xfrm>
        </p:spPr>
        <p:txBody>
          <a:bodyPr anchor="ctr">
            <a:normAutofit fontScale="92500" lnSpcReduction="10000"/>
          </a:bodyPr>
          <a:lstStyle/>
          <a:p>
            <a:pPr marL="0" indent="0">
              <a:buNone/>
            </a:pPr>
            <a:r>
              <a:rPr lang="en-GB" sz="2100" dirty="0"/>
              <a:t>The important lessons you teach your child about healthy relationships, looking after themselves and staying safe, are respected and valued under this new curriculum.</a:t>
            </a:r>
          </a:p>
          <a:p>
            <a:pPr marL="0" indent="0">
              <a:buNone/>
            </a:pPr>
            <a:r>
              <a:rPr lang="en-GB" sz="2100" dirty="0"/>
              <a:t>Teaching at school will complement and reinforce the lessons you teach your child as they grow up. </a:t>
            </a:r>
          </a:p>
          <a:p>
            <a:pPr marL="0" indent="0">
              <a:buNone/>
            </a:pPr>
            <a:r>
              <a:rPr lang="en-GB" sz="2100" dirty="0"/>
              <a:t>Your child’s school is required to consult with you when developing and renewing their policies on Relationships Education. These policies must be published online and be available to anybody free of charge.</a:t>
            </a:r>
          </a:p>
          <a:p>
            <a:pPr marL="0" indent="0">
              <a:buNone/>
            </a:pPr>
            <a:r>
              <a:rPr lang="en-GB" sz="2100" dirty="0"/>
              <a:t>You can express your opinion, and this will help your child’s school decide how and when to cover the content of the statutory guidance. It may also help them decide whether to teach additional non-statutory content. </a:t>
            </a:r>
          </a:p>
          <a:p>
            <a:pPr marL="0" indent="0">
              <a:buNone/>
            </a:pPr>
            <a:r>
              <a:rPr lang="en-GB" sz="2100" dirty="0"/>
              <a:t>Schools are required to ensure their teaching reflects the age and religious background of their pupils. </a:t>
            </a:r>
          </a:p>
          <a:p>
            <a:pPr marL="0" indent="0">
              <a:buNone/>
            </a:pPr>
            <a:r>
              <a:rPr lang="en-GB" sz="1600" dirty="0"/>
              <a:t> </a:t>
            </a:r>
          </a:p>
          <a:p>
            <a:pPr marL="0" indent="0">
              <a:buNone/>
            </a:pPr>
            <a:r>
              <a:rPr lang="en-GB" sz="1100" dirty="0"/>
              <a:t> </a:t>
            </a:r>
          </a:p>
        </p:txBody>
      </p:sp>
      <p:pic>
        <p:nvPicPr>
          <p:cNvPr id="4" name="Picture 3">
            <a:extLst>
              <a:ext uri="{FF2B5EF4-FFF2-40B4-BE49-F238E27FC236}">
                <a16:creationId xmlns:a16="http://schemas.microsoft.com/office/drawing/2014/main" id="{E3AAA21E-6A46-4D75-BC01-939A59158689}"/>
              </a:ext>
            </a:extLst>
          </p:cNvPr>
          <p:cNvPicPr>
            <a:picLocks noChangeAspect="1"/>
          </p:cNvPicPr>
          <p:nvPr/>
        </p:nvPicPr>
        <p:blipFill>
          <a:blip r:embed="rId3"/>
          <a:stretch>
            <a:fillRect/>
          </a:stretch>
        </p:blipFill>
        <p:spPr>
          <a:xfrm>
            <a:off x="7796213" y="3167063"/>
            <a:ext cx="3162300" cy="3162300"/>
          </a:xfrm>
          <a:prstGeom prst="rect">
            <a:avLst/>
          </a:prstGeom>
        </p:spPr>
      </p:pic>
    </p:spTree>
    <p:extLst>
      <p:ext uri="{BB962C8B-B14F-4D97-AF65-F5344CB8AC3E}">
        <p14:creationId xmlns:p14="http://schemas.microsoft.com/office/powerpoint/2010/main" val="2908166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8" y="1336329"/>
            <a:ext cx="3892732" cy="4382588"/>
          </a:xfrm>
        </p:spPr>
        <p:txBody>
          <a:bodyPr anchor="ctr">
            <a:normAutofit/>
          </a:bodyPr>
          <a:lstStyle/>
          <a:p>
            <a:r>
              <a:rPr lang="en-GB" sz="5400" b="1"/>
              <a:t>DfE - Right to withdraw your child- Primary  </a:t>
            </a:r>
            <a:br>
              <a:rPr lang="en-GB" sz="5400"/>
            </a:br>
            <a:endParaRPr lang="en-GB" sz="5400"/>
          </a:p>
        </p:txBody>
      </p:sp>
      <p:sp>
        <p:nvSpPr>
          <p:cNvPr id="3" name="Content Placeholder 2"/>
          <p:cNvSpPr>
            <a:spLocks noGrp="1"/>
          </p:cNvSpPr>
          <p:nvPr>
            <p:ph idx="1"/>
          </p:nvPr>
        </p:nvSpPr>
        <p:spPr>
          <a:xfrm>
            <a:off x="5357813" y="200026"/>
            <a:ext cx="5999035" cy="6200774"/>
          </a:xfrm>
        </p:spPr>
        <p:txBody>
          <a:bodyPr anchor="ctr">
            <a:normAutofit/>
          </a:bodyPr>
          <a:lstStyle/>
          <a:p>
            <a:pPr marL="0" indent="0">
              <a:buNone/>
            </a:pPr>
            <a:r>
              <a:rPr lang="en-GB" sz="2000" dirty="0"/>
              <a:t>You cannot withdraw your child from Relationships Education because it is important that all children receive this content, covering topics such as friendships and how to stay safe. </a:t>
            </a:r>
          </a:p>
          <a:p>
            <a:pPr marL="0" indent="0">
              <a:buNone/>
            </a:pPr>
            <a:r>
              <a:rPr lang="en-GB" sz="2000" dirty="0"/>
              <a:t>Your child’s primary school can choose to teach Sex Education. If you’d like to know more about this, we recommend speaking to the school to understand what will be taught and when. If you do not want your child to take part in some or all of the lessons on Sex Education, you can ask that they are withdrawn. At primary level, the head teacher must grant this request. </a:t>
            </a:r>
          </a:p>
          <a:p>
            <a:pPr marL="0" indent="0">
              <a:buNone/>
            </a:pPr>
            <a:r>
              <a:rPr lang="en-GB" sz="2000" dirty="0"/>
              <a:t>The science curriculum in all maintained schools also includes content on human development, including reproduction, which there is no right to withdraw from. </a:t>
            </a:r>
          </a:p>
        </p:txBody>
      </p:sp>
    </p:spTree>
    <p:extLst>
      <p:ext uri="{BB962C8B-B14F-4D97-AF65-F5344CB8AC3E}">
        <p14:creationId xmlns:p14="http://schemas.microsoft.com/office/powerpoint/2010/main" val="622418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40" y="0"/>
            <a:ext cx="10515600" cy="1628775"/>
          </a:xfrm>
        </p:spPr>
        <p:txBody>
          <a:bodyPr/>
          <a:lstStyle/>
          <a:p>
            <a:r>
              <a:rPr lang="en-US" dirty="0" err="1"/>
              <a:t>Programme</a:t>
            </a:r>
            <a:r>
              <a:rPr lang="en-US" dirty="0"/>
              <a:t> details </a:t>
            </a:r>
          </a:p>
        </p:txBody>
      </p:sp>
      <p:sp>
        <p:nvSpPr>
          <p:cNvPr id="4" name="Content Placeholder 3">
            <a:extLst>
              <a:ext uri="{FF2B5EF4-FFF2-40B4-BE49-F238E27FC236}">
                <a16:creationId xmlns:a16="http://schemas.microsoft.com/office/drawing/2014/main" id="{5437E3E0-1D94-4557-84EB-FED40C7D498C}"/>
              </a:ext>
            </a:extLst>
          </p:cNvPr>
          <p:cNvSpPr>
            <a:spLocks noGrp="1"/>
          </p:cNvSpPr>
          <p:nvPr>
            <p:ph idx="1"/>
          </p:nvPr>
        </p:nvSpPr>
        <p:spPr/>
        <p:txBody>
          <a:bodyPr/>
          <a:lstStyle/>
          <a:p>
            <a:r>
              <a:rPr lang="en-GB" dirty="0" err="1"/>
              <a:t>Tenten</a:t>
            </a:r>
            <a:r>
              <a:rPr lang="en-GB" dirty="0"/>
              <a:t> – supported by the Diocese of Westminster</a:t>
            </a:r>
          </a:p>
          <a:p>
            <a:pPr marL="0" indent="0">
              <a:buNone/>
            </a:pPr>
            <a:br>
              <a:rPr lang="en-GB" dirty="0"/>
            </a:br>
            <a:r>
              <a:rPr lang="en-GB" b="0" i="0" dirty="0">
                <a:solidFill>
                  <a:srgbClr val="000000"/>
                </a:solidFill>
                <a:effectLst/>
                <a:highlight>
                  <a:srgbClr val="FFFFFF"/>
                </a:highlight>
                <a:latin typeface="Helvetica Neue"/>
                <a:hlinkClick r:id="rId3"/>
              </a:rPr>
              <a:t>https://www.tentenresources.co.uk/parent-portal/</a:t>
            </a:r>
            <a:endParaRPr lang="en-GB" b="0" i="0" dirty="0">
              <a:solidFill>
                <a:srgbClr val="000000"/>
              </a:solidFill>
              <a:effectLst/>
              <a:highlight>
                <a:srgbClr val="FFFFFF"/>
              </a:highlight>
              <a:latin typeface="Helvetica Neue"/>
            </a:endParaRPr>
          </a:p>
          <a:p>
            <a:pPr marL="0" indent="0">
              <a:buNone/>
            </a:pPr>
            <a:endParaRPr lang="en-GB" dirty="0"/>
          </a:p>
        </p:txBody>
      </p:sp>
      <p:pic>
        <p:nvPicPr>
          <p:cNvPr id="5" name="Picture 4">
            <a:extLst>
              <a:ext uri="{FF2B5EF4-FFF2-40B4-BE49-F238E27FC236}">
                <a16:creationId xmlns:a16="http://schemas.microsoft.com/office/drawing/2014/main" id="{192495B8-C380-6C41-6BB3-56AF79427BD1}"/>
              </a:ext>
            </a:extLst>
          </p:cNvPr>
          <p:cNvPicPr>
            <a:picLocks noChangeAspect="1"/>
          </p:cNvPicPr>
          <p:nvPr/>
        </p:nvPicPr>
        <p:blipFill>
          <a:blip r:embed="rId4"/>
          <a:stretch>
            <a:fillRect/>
          </a:stretch>
        </p:blipFill>
        <p:spPr>
          <a:xfrm>
            <a:off x="3228750" y="4522421"/>
            <a:ext cx="5182049" cy="1127858"/>
          </a:xfrm>
          <a:prstGeom prst="rect">
            <a:avLst/>
          </a:prstGeom>
        </p:spPr>
      </p:pic>
    </p:spTree>
    <p:extLst>
      <p:ext uri="{BB962C8B-B14F-4D97-AF65-F5344CB8AC3E}">
        <p14:creationId xmlns:p14="http://schemas.microsoft.com/office/powerpoint/2010/main" val="2881542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80FD-0ED6-C883-6937-622F32FC156E}"/>
              </a:ext>
            </a:extLst>
          </p:cNvPr>
          <p:cNvSpPr>
            <a:spLocks noGrp="1"/>
          </p:cNvSpPr>
          <p:nvPr>
            <p:ph type="title"/>
          </p:nvPr>
        </p:nvSpPr>
        <p:spPr/>
        <p:txBody>
          <a:bodyPr/>
          <a:lstStyle/>
          <a:p>
            <a:r>
              <a:rPr lang="en-GB" dirty="0"/>
              <a:t>7 key decisions to make</a:t>
            </a:r>
          </a:p>
        </p:txBody>
      </p:sp>
      <p:sp>
        <p:nvSpPr>
          <p:cNvPr id="3" name="Content Placeholder 2">
            <a:extLst>
              <a:ext uri="{FF2B5EF4-FFF2-40B4-BE49-F238E27FC236}">
                <a16:creationId xmlns:a16="http://schemas.microsoft.com/office/drawing/2014/main" id="{716F8EF0-92AA-7B06-6992-A3DEF3112FA0}"/>
              </a:ext>
            </a:extLst>
          </p:cNvPr>
          <p:cNvSpPr>
            <a:spLocks noGrp="1"/>
          </p:cNvSpPr>
          <p:nvPr>
            <p:ph idx="1"/>
          </p:nvPr>
        </p:nvSpPr>
        <p:spPr/>
        <p:txBody>
          <a:bodyPr>
            <a:normAutofit fontScale="92500" lnSpcReduction="10000"/>
          </a:bodyPr>
          <a:lstStyle/>
          <a:p>
            <a:r>
              <a:rPr lang="en-GB" dirty="0"/>
              <a:t>Key Decision #1: Genitalia</a:t>
            </a:r>
          </a:p>
          <a:p>
            <a:r>
              <a:rPr lang="en-GB" dirty="0"/>
              <a:t>Key Decision #2: Puberty</a:t>
            </a:r>
          </a:p>
          <a:p>
            <a:r>
              <a:rPr lang="en-GB" dirty="0"/>
              <a:t>Key Decision #3: Life Cycles</a:t>
            </a:r>
          </a:p>
          <a:p>
            <a:r>
              <a:rPr lang="en-GB" dirty="0"/>
              <a:t>Key Decision #4: Talking About Pornography</a:t>
            </a:r>
          </a:p>
          <a:p>
            <a:r>
              <a:rPr lang="en-GB" dirty="0"/>
              <a:t>Key Decision #5: Talking About Sex</a:t>
            </a:r>
          </a:p>
          <a:p>
            <a:r>
              <a:rPr lang="en-GB" dirty="0"/>
              <a:t>Key Decision #6: Female Genital Mutilation (FGM)</a:t>
            </a:r>
          </a:p>
          <a:p>
            <a:r>
              <a:rPr lang="en-GB" dirty="0"/>
              <a:t>Key Decision #7: Discussing Protected Characteristics concerning sex</a:t>
            </a:r>
          </a:p>
          <a:p>
            <a:endParaRPr lang="en-GB" dirty="0"/>
          </a:p>
        </p:txBody>
      </p:sp>
    </p:spTree>
    <p:extLst>
      <p:ext uri="{BB962C8B-B14F-4D97-AF65-F5344CB8AC3E}">
        <p14:creationId xmlns:p14="http://schemas.microsoft.com/office/powerpoint/2010/main" val="2232929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5FC6F-0B2D-03CB-B1F7-A70AF4E43081}"/>
              </a:ext>
            </a:extLst>
          </p:cNvPr>
          <p:cNvSpPr>
            <a:spLocks noGrp="1"/>
          </p:cNvSpPr>
          <p:nvPr>
            <p:ph type="title"/>
          </p:nvPr>
        </p:nvSpPr>
        <p:spPr/>
        <p:txBody>
          <a:bodyPr/>
          <a:lstStyle/>
          <a:p>
            <a:r>
              <a:rPr lang="en-GB" sz="1800" b="1" u="sng" dirty="0">
                <a:solidFill>
                  <a:srgbClr val="000000"/>
                </a:solidFill>
                <a:effectLst/>
                <a:latin typeface="Calibri" panose="020F0502020204030204" pitchFamily="34" charset="0"/>
                <a:ea typeface="Times New Roman" panose="02020603050405020304" pitchFamily="18" charset="0"/>
              </a:rPr>
              <a:t>Key Decision #1: Genitalia </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20AA1870-CE22-6057-C216-BA27C47E5126}"/>
              </a:ext>
            </a:extLst>
          </p:cNvPr>
          <p:cNvSpPr>
            <a:spLocks noGrp="1"/>
          </p:cNvSpPr>
          <p:nvPr>
            <p:ph idx="1"/>
          </p:nvPr>
        </p:nvSpPr>
        <p:spPr/>
        <p:txBody>
          <a:bodyPr>
            <a:normAutofit fontScale="85000" lnSpcReduction="10000"/>
          </a:bodyPr>
          <a:lstStyle/>
          <a:p>
            <a:pPr marL="0" indent="0">
              <a:buNone/>
            </a:pPr>
            <a:r>
              <a:rPr lang="en-GB" sz="1800" dirty="0">
                <a:solidFill>
                  <a:srgbClr val="000000"/>
                </a:solidFill>
                <a:effectLst/>
                <a:latin typeface="Calibri" panose="020F0502020204030204" pitchFamily="34" charset="0"/>
                <a:ea typeface="Times New Roman" panose="02020603050405020304" pitchFamily="18" charset="0"/>
              </a:rPr>
              <a:t>In Key Stage One, a decision must be made about whether to introduce names of genitalia to Years 1 and 2. </a:t>
            </a:r>
            <a:endParaRPr lang="en-GB" sz="1800" dirty="0">
              <a:solidFill>
                <a:srgbClr val="000000"/>
              </a:solidFill>
              <a:effectLst/>
              <a:latin typeface="Arial" panose="020B0604020202020204" pitchFamily="34" charset="0"/>
              <a:ea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rPr>
              <a:t>At St Paul’s Catholic School, we have decided that we will teach this for the below reasons:</a:t>
            </a:r>
            <a:endParaRPr lang="en-GB" sz="1800" dirty="0">
              <a:solidFill>
                <a:srgbClr val="000000"/>
              </a:solidFill>
              <a:effectLst/>
              <a:latin typeface="Arial" panose="020B0604020202020204" pitchFamily="34" charset="0"/>
              <a:ea typeface="Times New Roman" panose="02020603050405020304" pitchFamily="18" charset="0"/>
            </a:endParaRPr>
          </a:p>
          <a:p>
            <a:pPr marL="0" indent="0">
              <a:buNone/>
            </a:pPr>
            <a:endParaRPr lang="en-GB" sz="1800" dirty="0">
              <a:solidFill>
                <a:srgbClr val="000000"/>
              </a:solidFill>
              <a:effectLst/>
              <a:latin typeface="Arial" panose="020B0604020202020204" pitchFamily="34" charset="0"/>
              <a:ea typeface="Times New Roman" panose="02020603050405020304" pitchFamily="18" charset="0"/>
            </a:endParaRPr>
          </a:p>
          <a:p>
            <a:pPr marL="342900" marR="51435" lvl="0" indent="-342900" algn="just">
              <a:lnSpc>
                <a:spcPct val="114000"/>
              </a:lnSpc>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first is that this is the stage at which we talk to children about the differences between boys and girls. Here, it is important not to uphold negative gender stereotypes and, in fact, the non-physical differences between boys and girls at this age are small and difficult to define. By linking gender to biological sex, it helps children to understand the difference, equality and complementarity of boys and girls.</a:t>
            </a:r>
            <a:endParaRPr lang="en-GB" sz="1800" dirty="0">
              <a:effectLst/>
              <a:latin typeface="Times New Roman" panose="02020603050405020304" pitchFamily="18" charset="0"/>
              <a:ea typeface="Times New Roman" panose="02020603050405020304" pitchFamily="18" charset="0"/>
            </a:endParaRPr>
          </a:p>
          <a:p>
            <a:pPr marL="0" marR="51435" indent="0" algn="just">
              <a:lnSpc>
                <a:spcPct val="114000"/>
              </a:lnSpc>
              <a:spcAft>
                <a:spcPts val="0"/>
              </a:spcAft>
              <a:buNone/>
            </a:pPr>
            <a:endParaRPr lang="en-GB" sz="1800" dirty="0">
              <a:effectLst/>
              <a:latin typeface="Times New Roman" panose="02020603050405020304" pitchFamily="18" charset="0"/>
              <a:ea typeface="Times New Roman" panose="02020603050405020304" pitchFamily="18" charset="0"/>
            </a:endParaRPr>
          </a:p>
          <a:p>
            <a:pPr marL="342900" marR="51435" lvl="0" indent="-342900" algn="just">
              <a:lnSpc>
                <a:spcPct val="114000"/>
              </a:lnSpc>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second is a safeguarding issue. The argument goes that if young children are better able to confidently articulate about private body parts, they are better equipped to identify experiences of feeling uncomfortable if any form of abuse takes place.</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473328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76F8-D540-EB50-3FF2-2A27438C0D56}"/>
              </a:ext>
            </a:extLst>
          </p:cNvPr>
          <p:cNvSpPr>
            <a:spLocks noGrp="1"/>
          </p:cNvSpPr>
          <p:nvPr>
            <p:ph type="title"/>
          </p:nvPr>
        </p:nvSpPr>
        <p:spPr>
          <a:xfrm>
            <a:off x="1295402" y="982133"/>
            <a:ext cx="9601196" cy="798542"/>
          </a:xfrm>
        </p:spPr>
        <p:txBody>
          <a:bodyPr/>
          <a:lstStyle/>
          <a:p>
            <a:r>
              <a:rPr lang="en-GB" dirty="0"/>
              <a:t>Example of what is shown</a:t>
            </a:r>
          </a:p>
        </p:txBody>
      </p:sp>
      <p:sp>
        <p:nvSpPr>
          <p:cNvPr id="3" name="Content Placeholder 2">
            <a:extLst>
              <a:ext uri="{FF2B5EF4-FFF2-40B4-BE49-F238E27FC236}">
                <a16:creationId xmlns:a16="http://schemas.microsoft.com/office/drawing/2014/main" id="{A3AD4E55-CBD7-BEB7-A84C-66521BB8F312}"/>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1BFCC5A2-34C3-7D88-9295-DC005E28C1DF}"/>
              </a:ext>
            </a:extLst>
          </p:cNvPr>
          <p:cNvPicPr>
            <a:picLocks noChangeAspect="1"/>
          </p:cNvPicPr>
          <p:nvPr/>
        </p:nvPicPr>
        <p:blipFill>
          <a:blip r:embed="rId2"/>
          <a:stretch>
            <a:fillRect/>
          </a:stretch>
        </p:blipFill>
        <p:spPr>
          <a:xfrm>
            <a:off x="495085" y="1642530"/>
            <a:ext cx="6677957" cy="2076740"/>
          </a:xfrm>
          <a:prstGeom prst="rect">
            <a:avLst/>
          </a:prstGeom>
        </p:spPr>
      </p:pic>
      <p:pic>
        <p:nvPicPr>
          <p:cNvPr id="7" name="Picture 6">
            <a:extLst>
              <a:ext uri="{FF2B5EF4-FFF2-40B4-BE49-F238E27FC236}">
                <a16:creationId xmlns:a16="http://schemas.microsoft.com/office/drawing/2014/main" id="{401CD042-1B2A-A854-8644-2A4284431C89}"/>
              </a:ext>
            </a:extLst>
          </p:cNvPr>
          <p:cNvPicPr>
            <a:picLocks noChangeAspect="1"/>
          </p:cNvPicPr>
          <p:nvPr/>
        </p:nvPicPr>
        <p:blipFill>
          <a:blip r:embed="rId3"/>
          <a:stretch>
            <a:fillRect/>
          </a:stretch>
        </p:blipFill>
        <p:spPr>
          <a:xfrm>
            <a:off x="1220141" y="3727292"/>
            <a:ext cx="4746232" cy="2652130"/>
          </a:xfrm>
          <a:prstGeom prst="rect">
            <a:avLst/>
          </a:prstGeom>
        </p:spPr>
      </p:pic>
      <p:pic>
        <p:nvPicPr>
          <p:cNvPr id="9" name="Picture 8">
            <a:extLst>
              <a:ext uri="{FF2B5EF4-FFF2-40B4-BE49-F238E27FC236}">
                <a16:creationId xmlns:a16="http://schemas.microsoft.com/office/drawing/2014/main" id="{B25A1B59-49B2-E56C-C8E1-18FB14BF3193}"/>
              </a:ext>
            </a:extLst>
          </p:cNvPr>
          <p:cNvPicPr>
            <a:picLocks noChangeAspect="1"/>
          </p:cNvPicPr>
          <p:nvPr/>
        </p:nvPicPr>
        <p:blipFill>
          <a:blip r:embed="rId4"/>
          <a:stretch>
            <a:fillRect/>
          </a:stretch>
        </p:blipFill>
        <p:spPr>
          <a:xfrm>
            <a:off x="6627437" y="2469572"/>
            <a:ext cx="4893015" cy="2843622"/>
          </a:xfrm>
          <a:prstGeom prst="rect">
            <a:avLst/>
          </a:prstGeom>
        </p:spPr>
      </p:pic>
    </p:spTree>
    <p:extLst>
      <p:ext uri="{BB962C8B-B14F-4D97-AF65-F5344CB8AC3E}">
        <p14:creationId xmlns:p14="http://schemas.microsoft.com/office/powerpoint/2010/main" val="706348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35D1-4240-FD9E-E73B-40FBCE42C79B}"/>
              </a:ext>
            </a:extLst>
          </p:cNvPr>
          <p:cNvSpPr>
            <a:spLocks noGrp="1"/>
          </p:cNvSpPr>
          <p:nvPr>
            <p:ph type="title"/>
          </p:nvPr>
        </p:nvSpPr>
        <p:spPr/>
        <p:txBody>
          <a:bodyPr/>
          <a:lstStyle/>
          <a:p>
            <a:r>
              <a:rPr lang="en-GB" sz="1800" b="1" u="sng" dirty="0">
                <a:solidFill>
                  <a:srgbClr val="000000"/>
                </a:solidFill>
                <a:effectLst/>
                <a:latin typeface="Calibri" panose="020F0502020204030204" pitchFamily="34" charset="0"/>
                <a:ea typeface="Times New Roman" panose="02020603050405020304" pitchFamily="18" charset="0"/>
              </a:rPr>
              <a:t>Key Decision #2: Puberty </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00CBDB3D-4099-E6D4-A895-BCC592BD7A65}"/>
              </a:ext>
            </a:extLst>
          </p:cNvPr>
          <p:cNvSpPr>
            <a:spLocks noGrp="1"/>
          </p:cNvSpPr>
          <p:nvPr>
            <p:ph idx="1"/>
          </p:nvPr>
        </p:nvSpPr>
        <p:spPr/>
        <p:txBody>
          <a:bodyPr/>
          <a:lstStyle/>
          <a:p>
            <a:pPr marL="63500" marR="51435" algn="just">
              <a:lnSpc>
                <a:spcPct val="114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rPr>
              <a:t>In Module 2 of Lower Key Stage One, we will provide two sessions on puberty and changing bodies. We have decided to teach this in year 4 and not in year 3 in line with NHS guidance on starting puberty to ensure all children al fully prepared.</a:t>
            </a:r>
          </a:p>
          <a:p>
            <a:pPr marL="0" marR="51435" indent="0" algn="just">
              <a:lnSpc>
                <a:spcPct val="114000"/>
              </a:lnSpc>
              <a:spcAft>
                <a:spcPts val="0"/>
              </a:spcAft>
              <a:buNone/>
            </a:pPr>
            <a:endParaRPr lang="en-GB" sz="1800" dirty="0">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Calibri" panose="020F0502020204030204" pitchFamily="34" charset="0"/>
                <a:ea typeface="Times New Roman" panose="02020603050405020304" pitchFamily="18" charset="0"/>
              </a:rPr>
              <a:t>The reason for this is that “The average age for girls to begin puberty is 11, while for boys the average age is 12. But it's different for everyone. It's completely normal for puberty to begin at any point from the ages of 8 to 14. The process can take up to 4 years.”  NHS England </a:t>
            </a:r>
            <a:endParaRPr lang="en-GB" sz="1800" dirty="0">
              <a:solidFill>
                <a:srgbClr val="000000"/>
              </a:solidFill>
              <a:effectLst/>
              <a:latin typeface="Arial" panose="020B0604020202020204" pitchFamily="34" charset="0"/>
              <a:ea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281928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8AE3-4AC9-C4FD-6199-B479EEB747FB}"/>
              </a:ext>
            </a:extLst>
          </p:cNvPr>
          <p:cNvSpPr>
            <a:spLocks noGrp="1"/>
          </p:cNvSpPr>
          <p:nvPr>
            <p:ph type="title"/>
          </p:nvPr>
        </p:nvSpPr>
        <p:spPr/>
        <p:txBody>
          <a:bodyPr/>
          <a:lstStyle/>
          <a:p>
            <a:r>
              <a:rPr lang="en-GB" dirty="0"/>
              <a:t>Example of discussion</a:t>
            </a:r>
          </a:p>
        </p:txBody>
      </p:sp>
      <p:sp>
        <p:nvSpPr>
          <p:cNvPr id="3" name="Content Placeholder 2">
            <a:extLst>
              <a:ext uri="{FF2B5EF4-FFF2-40B4-BE49-F238E27FC236}">
                <a16:creationId xmlns:a16="http://schemas.microsoft.com/office/drawing/2014/main" id="{8225F426-BE92-EA6E-564D-2E841563212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0421E45-2B82-B3EB-0F8D-B479BCDD71A7}"/>
              </a:ext>
            </a:extLst>
          </p:cNvPr>
          <p:cNvPicPr>
            <a:picLocks noChangeAspect="1"/>
          </p:cNvPicPr>
          <p:nvPr/>
        </p:nvPicPr>
        <p:blipFill>
          <a:blip r:embed="rId2"/>
          <a:stretch>
            <a:fillRect/>
          </a:stretch>
        </p:blipFill>
        <p:spPr>
          <a:xfrm>
            <a:off x="143911" y="2556932"/>
            <a:ext cx="5552251" cy="3491792"/>
          </a:xfrm>
          <a:prstGeom prst="rect">
            <a:avLst/>
          </a:prstGeom>
        </p:spPr>
      </p:pic>
      <p:pic>
        <p:nvPicPr>
          <p:cNvPr id="7" name="Picture 6">
            <a:extLst>
              <a:ext uri="{FF2B5EF4-FFF2-40B4-BE49-F238E27FC236}">
                <a16:creationId xmlns:a16="http://schemas.microsoft.com/office/drawing/2014/main" id="{ACAFCB29-166E-EC02-F567-425F3236EEEC}"/>
              </a:ext>
            </a:extLst>
          </p:cNvPr>
          <p:cNvPicPr>
            <a:picLocks noChangeAspect="1"/>
          </p:cNvPicPr>
          <p:nvPr/>
        </p:nvPicPr>
        <p:blipFill>
          <a:blip r:embed="rId3"/>
          <a:stretch>
            <a:fillRect/>
          </a:stretch>
        </p:blipFill>
        <p:spPr>
          <a:xfrm>
            <a:off x="6020151" y="2556932"/>
            <a:ext cx="6027936" cy="3491792"/>
          </a:xfrm>
          <a:prstGeom prst="rect">
            <a:avLst/>
          </a:prstGeom>
        </p:spPr>
      </p:pic>
    </p:spTree>
    <p:extLst>
      <p:ext uri="{BB962C8B-B14F-4D97-AF65-F5344CB8AC3E}">
        <p14:creationId xmlns:p14="http://schemas.microsoft.com/office/powerpoint/2010/main" val="3286578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9C70-33A1-CF3B-5568-D3514F490AC3}"/>
              </a:ext>
            </a:extLst>
          </p:cNvPr>
          <p:cNvSpPr>
            <a:spLocks noGrp="1"/>
          </p:cNvSpPr>
          <p:nvPr>
            <p:ph type="title"/>
          </p:nvPr>
        </p:nvSpPr>
        <p:spPr/>
        <p:txBody>
          <a:bodyPr/>
          <a:lstStyle/>
          <a:p>
            <a:r>
              <a:rPr lang="en-GB" dirty="0"/>
              <a:t>Discussion groups</a:t>
            </a:r>
          </a:p>
        </p:txBody>
      </p:sp>
      <p:sp>
        <p:nvSpPr>
          <p:cNvPr id="3" name="Content Placeholder 2">
            <a:extLst>
              <a:ext uri="{FF2B5EF4-FFF2-40B4-BE49-F238E27FC236}">
                <a16:creationId xmlns:a16="http://schemas.microsoft.com/office/drawing/2014/main" id="{13213A43-D936-8473-195B-386637CB1C3C}"/>
              </a:ext>
            </a:extLst>
          </p:cNvPr>
          <p:cNvSpPr>
            <a:spLocks noGrp="1"/>
          </p:cNvSpPr>
          <p:nvPr>
            <p:ph idx="1"/>
          </p:nvPr>
        </p:nvSpPr>
        <p:spPr>
          <a:xfrm>
            <a:off x="733927" y="2394283"/>
            <a:ext cx="5233736" cy="3972205"/>
          </a:xfrm>
        </p:spPr>
        <p:txBody>
          <a:bodyPr>
            <a:normAutofit fontScale="40000" lnSpcReduction="20000"/>
          </a:bodyPr>
          <a:lstStyle/>
          <a:p>
            <a:pPr marL="0" indent="0">
              <a:buNone/>
            </a:pPr>
            <a:r>
              <a:rPr lang="en-GB" b="1" u="sng" dirty="0"/>
              <a:t>Male</a:t>
            </a:r>
          </a:p>
          <a:p>
            <a:pPr algn="l">
              <a:buFont typeface="Arial" panose="020B0604020202020204" pitchFamily="34" charset="0"/>
              <a:buChar char="•"/>
            </a:pPr>
            <a:r>
              <a:rPr lang="en-GB" b="0" i="0" dirty="0">
                <a:solidFill>
                  <a:srgbClr val="000000"/>
                </a:solidFill>
                <a:effectLst/>
                <a:highlight>
                  <a:srgbClr val="FFFFFF"/>
                </a:highlight>
                <a:latin typeface="Helvetica Neue"/>
              </a:rPr>
              <a:t>Where does pubic hair grow, and do you have to put deodorant on it like under your arms?</a:t>
            </a:r>
          </a:p>
          <a:p>
            <a:pPr algn="l">
              <a:buFont typeface="Arial" panose="020B0604020202020204" pitchFamily="34" charset="0"/>
              <a:buChar char="•"/>
            </a:pPr>
            <a:r>
              <a:rPr lang="en-GB" b="0" i="0" dirty="0">
                <a:solidFill>
                  <a:srgbClr val="000000"/>
                </a:solidFill>
                <a:effectLst/>
                <a:highlight>
                  <a:srgbClr val="FFFFFF"/>
                </a:highlight>
                <a:latin typeface="Helvetica Neue"/>
              </a:rPr>
              <a:t>Sometimes girls shave their underarm or pubic hair, but they don’t have to. Do boys have to get rid of theirs?</a:t>
            </a:r>
          </a:p>
          <a:p>
            <a:pPr algn="l">
              <a:buFont typeface="Arial" panose="020B0604020202020204" pitchFamily="34" charset="0"/>
              <a:buChar char="•"/>
            </a:pPr>
            <a:r>
              <a:rPr lang="en-GB" b="0" i="0" dirty="0">
                <a:solidFill>
                  <a:srgbClr val="000000"/>
                </a:solidFill>
                <a:effectLst/>
                <a:highlight>
                  <a:srgbClr val="FFFFFF"/>
                </a:highlight>
                <a:latin typeface="Helvetica Neue"/>
              </a:rPr>
              <a:t>If a boy was feeling embarrassed about his voice cracking and breaking, what would you say to him?</a:t>
            </a:r>
          </a:p>
          <a:p>
            <a:pPr algn="l">
              <a:buFont typeface="Arial" panose="020B0604020202020204" pitchFamily="34" charset="0"/>
              <a:buChar char="•"/>
            </a:pPr>
            <a:r>
              <a:rPr lang="en-GB" b="0" i="0" dirty="0">
                <a:solidFill>
                  <a:srgbClr val="000000"/>
                </a:solidFill>
                <a:effectLst/>
                <a:highlight>
                  <a:srgbClr val="FFFFFF"/>
                </a:highlight>
                <a:latin typeface="Helvetica Neue"/>
              </a:rPr>
              <a:t>If one person grows and develops more quickly than someone else, does that matter? Why?</a:t>
            </a:r>
          </a:p>
          <a:p>
            <a:pPr algn="l">
              <a:buFont typeface="Arial" panose="020B0604020202020204" pitchFamily="34" charset="0"/>
              <a:buChar char="•"/>
            </a:pPr>
            <a:r>
              <a:rPr lang="en-GB" b="0" i="0" dirty="0">
                <a:solidFill>
                  <a:srgbClr val="000000"/>
                </a:solidFill>
                <a:effectLst/>
                <a:highlight>
                  <a:srgbClr val="FFFFFF"/>
                </a:highlight>
                <a:latin typeface="Helvetica Neue"/>
              </a:rPr>
              <a:t>If someone was worried about what they will end up looking like as an adult, what would you say to them?</a:t>
            </a:r>
          </a:p>
          <a:p>
            <a:pPr algn="l">
              <a:buFont typeface="Arial" panose="020B0604020202020204" pitchFamily="34" charset="0"/>
              <a:buChar char="•"/>
            </a:pPr>
            <a:r>
              <a:rPr lang="en-GB" b="0" i="0" dirty="0">
                <a:solidFill>
                  <a:srgbClr val="000000"/>
                </a:solidFill>
                <a:effectLst/>
                <a:highlight>
                  <a:srgbClr val="FFFFFF"/>
                </a:highlight>
                <a:latin typeface="Helvetica Neue"/>
              </a:rPr>
              <a:t>What should a boy do if he gets spots?</a:t>
            </a:r>
          </a:p>
          <a:p>
            <a:pPr algn="l">
              <a:buFont typeface="Arial" panose="020B0604020202020204" pitchFamily="34" charset="0"/>
              <a:buChar char="•"/>
            </a:pPr>
            <a:r>
              <a:rPr lang="en-GB" b="0" i="0" dirty="0">
                <a:solidFill>
                  <a:srgbClr val="000000"/>
                </a:solidFill>
                <a:effectLst/>
                <a:highlight>
                  <a:srgbClr val="FFFFFF"/>
                </a:highlight>
                <a:latin typeface="Helvetica Neue"/>
              </a:rPr>
              <a:t>How often should a boy put deodorant on? How often should a boy wash?</a:t>
            </a:r>
          </a:p>
          <a:p>
            <a:pPr algn="l">
              <a:buFont typeface="Arial" panose="020B0604020202020204" pitchFamily="34" charset="0"/>
              <a:buChar char="•"/>
            </a:pPr>
            <a:r>
              <a:rPr lang="en-GB" b="0" i="0" dirty="0">
                <a:solidFill>
                  <a:srgbClr val="000000"/>
                </a:solidFill>
                <a:effectLst/>
                <a:highlight>
                  <a:srgbClr val="FFFFFF"/>
                </a:highlight>
                <a:latin typeface="Helvetica Neue"/>
              </a:rPr>
              <a:t>Is it normal for a boy’s penis and testicles to get larger during puberty? Is it normal for one testicle be bigger than other?</a:t>
            </a:r>
          </a:p>
          <a:p>
            <a:pPr algn="l">
              <a:buFont typeface="Arial" panose="020B0604020202020204" pitchFamily="34" charset="0"/>
              <a:buChar char="•"/>
            </a:pPr>
            <a:r>
              <a:rPr lang="en-GB" b="0" i="0" dirty="0">
                <a:solidFill>
                  <a:srgbClr val="000000"/>
                </a:solidFill>
                <a:effectLst/>
                <a:highlight>
                  <a:srgbClr val="FFFFFF"/>
                </a:highlight>
                <a:latin typeface="Helvetica Neue"/>
              </a:rPr>
              <a:t>If someone felt embarrassed about sweating more, what would you say to them?</a:t>
            </a:r>
          </a:p>
          <a:p>
            <a:pPr algn="l">
              <a:buFont typeface="Arial" panose="020B0604020202020204" pitchFamily="34" charset="0"/>
              <a:buChar char="•"/>
            </a:pPr>
            <a:r>
              <a:rPr lang="en-GB" b="0" i="0" dirty="0">
                <a:solidFill>
                  <a:srgbClr val="000000"/>
                </a:solidFill>
                <a:effectLst/>
                <a:highlight>
                  <a:srgbClr val="FFFFFF"/>
                </a:highlight>
                <a:latin typeface="Helvetica Neue"/>
              </a:rPr>
              <a:t>Is there anything wrong with a teenager whose beard hasn’t started to grow?</a:t>
            </a:r>
          </a:p>
          <a:p>
            <a:pPr algn="l">
              <a:buFont typeface="Arial" panose="020B0604020202020204" pitchFamily="34" charset="0"/>
              <a:buChar char="•"/>
            </a:pPr>
            <a:r>
              <a:rPr lang="en-GB" b="0" i="0" dirty="0">
                <a:solidFill>
                  <a:srgbClr val="000000"/>
                </a:solidFill>
                <a:effectLst/>
                <a:highlight>
                  <a:srgbClr val="FFFFFF"/>
                </a:highlight>
                <a:latin typeface="Helvetica Neue"/>
              </a:rPr>
              <a:t>Hormone changes during puberty mean young people can experience mood swings. How might someone be able to cope with mood swings?</a:t>
            </a:r>
          </a:p>
          <a:p>
            <a:pPr algn="l">
              <a:buFont typeface="Arial" panose="020B0604020202020204" pitchFamily="34" charset="0"/>
              <a:buChar char="•"/>
            </a:pPr>
            <a:r>
              <a:rPr lang="en-GB" b="0" i="0" dirty="0">
                <a:solidFill>
                  <a:srgbClr val="000000"/>
                </a:solidFill>
                <a:effectLst/>
                <a:highlight>
                  <a:srgbClr val="FFFFFF"/>
                </a:highlight>
                <a:latin typeface="Helvetica Neue"/>
              </a:rPr>
              <a:t>If you or a friend was worried about anything, including about puberty, what could they do?</a:t>
            </a:r>
          </a:p>
        </p:txBody>
      </p:sp>
      <p:sp>
        <p:nvSpPr>
          <p:cNvPr id="4" name="Content Placeholder 2">
            <a:extLst>
              <a:ext uri="{FF2B5EF4-FFF2-40B4-BE49-F238E27FC236}">
                <a16:creationId xmlns:a16="http://schemas.microsoft.com/office/drawing/2014/main" id="{1B47C872-7AF6-F0FF-F242-85937748CE1C}"/>
              </a:ext>
            </a:extLst>
          </p:cNvPr>
          <p:cNvSpPr txBox="1">
            <a:spLocks/>
          </p:cNvSpPr>
          <p:nvPr/>
        </p:nvSpPr>
        <p:spPr>
          <a:xfrm>
            <a:off x="5967662" y="2269958"/>
            <a:ext cx="5887453" cy="4572000"/>
          </a:xfrm>
          <a:prstGeom prst="rect">
            <a:avLst/>
          </a:prstGeom>
        </p:spPr>
        <p:txBody>
          <a:bodyPr vert="horz" lIns="91440" tIns="45720" rIns="91440" bIns="45720" rtlCol="0" anchor="t">
            <a:normAutofit fontScale="4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GB" b="1" u="sng" dirty="0"/>
              <a:t>Female</a:t>
            </a:r>
          </a:p>
          <a:p>
            <a:pPr algn="l">
              <a:buFont typeface="Arial" panose="020B0604020202020204" pitchFamily="34" charset="0"/>
              <a:buChar char="•"/>
            </a:pPr>
            <a:r>
              <a:rPr lang="en-GB" b="0" i="0" dirty="0">
                <a:solidFill>
                  <a:srgbClr val="000000"/>
                </a:solidFill>
                <a:effectLst/>
                <a:highlight>
                  <a:srgbClr val="FFFFFF"/>
                </a:highlight>
                <a:latin typeface="Helvetica Neue"/>
              </a:rPr>
              <a:t>Where does pubic hair grow, and do you have to put deodorant on it like under your arms?</a:t>
            </a:r>
          </a:p>
          <a:p>
            <a:pPr algn="l">
              <a:buFont typeface="Arial" panose="020B0604020202020204" pitchFamily="34" charset="0"/>
              <a:buChar char="•"/>
            </a:pPr>
            <a:r>
              <a:rPr lang="en-GB" b="0" i="0" dirty="0">
                <a:solidFill>
                  <a:srgbClr val="000000"/>
                </a:solidFill>
                <a:effectLst/>
                <a:highlight>
                  <a:srgbClr val="FFFFFF"/>
                </a:highlight>
                <a:latin typeface="Helvetica Neue"/>
              </a:rPr>
              <a:t>If a girl is worried about starting her period unexpectedly, what is the best way she can prepare herself?</a:t>
            </a:r>
          </a:p>
          <a:p>
            <a:pPr algn="l">
              <a:buFont typeface="Arial" panose="020B0604020202020204" pitchFamily="34" charset="0"/>
              <a:buChar char="•"/>
            </a:pPr>
            <a:r>
              <a:rPr lang="en-GB" b="0" i="0" dirty="0">
                <a:solidFill>
                  <a:srgbClr val="000000"/>
                </a:solidFill>
                <a:effectLst/>
                <a:highlight>
                  <a:srgbClr val="FFFFFF"/>
                </a:highlight>
                <a:latin typeface="Helvetica Neue"/>
              </a:rPr>
              <a:t>During puberty, girls should never go swimming just in case their period starts. Is that true?</a:t>
            </a:r>
          </a:p>
          <a:p>
            <a:pPr algn="l">
              <a:buFont typeface="Arial" panose="020B0604020202020204" pitchFamily="34" charset="0"/>
              <a:buChar char="•"/>
            </a:pPr>
            <a:r>
              <a:rPr lang="en-GB" b="0" i="0" dirty="0">
                <a:solidFill>
                  <a:srgbClr val="000000"/>
                </a:solidFill>
                <a:effectLst/>
                <a:highlight>
                  <a:srgbClr val="FFFFFF"/>
                </a:highlight>
                <a:latin typeface="Helvetica Neue"/>
              </a:rPr>
              <a:t>What things would someone need to have to hand during their period? And if they forgot, what could they do?</a:t>
            </a:r>
          </a:p>
          <a:p>
            <a:pPr algn="l">
              <a:buFont typeface="Arial" panose="020B0604020202020204" pitchFamily="34" charset="0"/>
              <a:buChar char="•"/>
            </a:pPr>
            <a:r>
              <a:rPr lang="en-GB" b="0" i="0" dirty="0">
                <a:solidFill>
                  <a:srgbClr val="000000"/>
                </a:solidFill>
                <a:effectLst/>
                <a:highlight>
                  <a:srgbClr val="FFFFFF"/>
                </a:highlight>
                <a:latin typeface="Helvetica Neue"/>
              </a:rPr>
              <a:t>Does a girl HAVE to shave or get rid of her pubic hair?</a:t>
            </a:r>
          </a:p>
          <a:p>
            <a:pPr algn="l">
              <a:buFont typeface="Arial" panose="020B0604020202020204" pitchFamily="34" charset="0"/>
              <a:buChar char="•"/>
            </a:pPr>
            <a:r>
              <a:rPr lang="en-GB" b="0" i="0" dirty="0">
                <a:solidFill>
                  <a:srgbClr val="000000"/>
                </a:solidFill>
                <a:effectLst/>
                <a:highlight>
                  <a:srgbClr val="FFFFFF"/>
                </a:highlight>
                <a:latin typeface="Helvetica Neue"/>
              </a:rPr>
              <a:t>If one person grows and develops more quickly than someone else, does that matter? Why?</a:t>
            </a:r>
          </a:p>
          <a:p>
            <a:pPr algn="l">
              <a:buFont typeface="Arial" panose="020B0604020202020204" pitchFamily="34" charset="0"/>
              <a:buChar char="•"/>
            </a:pPr>
            <a:r>
              <a:rPr lang="en-GB" b="0" i="0" dirty="0">
                <a:solidFill>
                  <a:srgbClr val="000000"/>
                </a:solidFill>
                <a:effectLst/>
                <a:highlight>
                  <a:srgbClr val="FFFFFF"/>
                </a:highlight>
                <a:latin typeface="Helvetica Neue"/>
              </a:rPr>
              <a:t>If someone was worried about what they will end up looking like as an adult, what would you say to them?</a:t>
            </a:r>
          </a:p>
          <a:p>
            <a:pPr algn="l">
              <a:buFont typeface="Arial" panose="020B0604020202020204" pitchFamily="34" charset="0"/>
              <a:buChar char="•"/>
            </a:pPr>
            <a:r>
              <a:rPr lang="en-GB" b="0" i="0" dirty="0">
                <a:solidFill>
                  <a:srgbClr val="000000"/>
                </a:solidFill>
                <a:effectLst/>
                <a:highlight>
                  <a:srgbClr val="FFFFFF"/>
                </a:highlight>
                <a:latin typeface="Helvetica Neue"/>
              </a:rPr>
              <a:t>What should a girl do if she gets spots?</a:t>
            </a:r>
          </a:p>
          <a:p>
            <a:pPr algn="l">
              <a:buFont typeface="Arial" panose="020B0604020202020204" pitchFamily="34" charset="0"/>
              <a:buChar char="•"/>
            </a:pPr>
            <a:r>
              <a:rPr lang="en-GB" b="0" i="0" dirty="0">
                <a:solidFill>
                  <a:srgbClr val="000000"/>
                </a:solidFill>
                <a:effectLst/>
                <a:highlight>
                  <a:srgbClr val="FFFFFF"/>
                </a:highlight>
                <a:latin typeface="Helvetica Neue"/>
              </a:rPr>
              <a:t>How often should a girl put deodorant on? How often should a girl wash?</a:t>
            </a:r>
          </a:p>
          <a:p>
            <a:pPr algn="l">
              <a:buFont typeface="Arial" panose="020B0604020202020204" pitchFamily="34" charset="0"/>
              <a:buChar char="•"/>
            </a:pPr>
            <a:r>
              <a:rPr lang="en-GB" b="0" i="0" dirty="0">
                <a:solidFill>
                  <a:srgbClr val="000000"/>
                </a:solidFill>
                <a:effectLst/>
                <a:highlight>
                  <a:srgbClr val="FFFFFF"/>
                </a:highlight>
                <a:latin typeface="Helvetica Neue"/>
              </a:rPr>
              <a:t>Is there anything wrong with a girl whose period hasn’t started yet?</a:t>
            </a:r>
          </a:p>
          <a:p>
            <a:pPr algn="l">
              <a:buFont typeface="Arial" panose="020B0604020202020204" pitchFamily="34" charset="0"/>
              <a:buChar char="•"/>
            </a:pPr>
            <a:r>
              <a:rPr lang="en-GB" b="0" i="0" dirty="0">
                <a:solidFill>
                  <a:srgbClr val="000000"/>
                </a:solidFill>
                <a:effectLst/>
                <a:highlight>
                  <a:srgbClr val="FFFFFF"/>
                </a:highlight>
                <a:latin typeface="Helvetica Neue"/>
              </a:rPr>
              <a:t>If someone felt embarrassed about sweating more, what would you say to them?</a:t>
            </a:r>
          </a:p>
          <a:p>
            <a:pPr algn="l">
              <a:buFont typeface="Arial" panose="020B0604020202020204" pitchFamily="34" charset="0"/>
              <a:buChar char="•"/>
            </a:pPr>
            <a:r>
              <a:rPr lang="en-GB" b="0" i="0" dirty="0">
                <a:solidFill>
                  <a:srgbClr val="000000"/>
                </a:solidFill>
                <a:effectLst/>
                <a:highlight>
                  <a:srgbClr val="FFFFFF"/>
                </a:highlight>
                <a:latin typeface="Helvetica Neue"/>
              </a:rPr>
              <a:t>Can girls grow hair on their upper lip?</a:t>
            </a:r>
          </a:p>
          <a:p>
            <a:pPr algn="l">
              <a:buFont typeface="Arial" panose="020B0604020202020204" pitchFamily="34" charset="0"/>
              <a:buChar char="•"/>
            </a:pPr>
            <a:r>
              <a:rPr lang="en-GB" b="0" i="0" dirty="0">
                <a:solidFill>
                  <a:srgbClr val="000000"/>
                </a:solidFill>
                <a:effectLst/>
                <a:highlight>
                  <a:srgbClr val="FFFFFF"/>
                </a:highlight>
                <a:latin typeface="Helvetica Neue"/>
              </a:rPr>
              <a:t>Hormone changes during puberty mean young people can experience mood swings. How might someone be able to cope with mood swings?</a:t>
            </a:r>
          </a:p>
          <a:p>
            <a:pPr algn="l">
              <a:buFont typeface="Arial" panose="020B0604020202020204" pitchFamily="34" charset="0"/>
              <a:buChar char="•"/>
            </a:pPr>
            <a:r>
              <a:rPr lang="en-GB" b="0" i="0" dirty="0">
                <a:solidFill>
                  <a:srgbClr val="000000"/>
                </a:solidFill>
                <a:effectLst/>
                <a:highlight>
                  <a:srgbClr val="FFFFFF"/>
                </a:highlight>
                <a:latin typeface="Helvetica Neue"/>
              </a:rPr>
              <a:t>Is it normal for a girl’s breasts and hips to get larger during puberty? Is it normal for one breast be larger than the other?</a:t>
            </a:r>
          </a:p>
          <a:p>
            <a:pPr algn="l">
              <a:buFont typeface="Arial" panose="020B0604020202020204" pitchFamily="34" charset="0"/>
              <a:buChar char="•"/>
            </a:pPr>
            <a:r>
              <a:rPr lang="en-GB" b="0" i="0" dirty="0">
                <a:solidFill>
                  <a:srgbClr val="000000"/>
                </a:solidFill>
                <a:effectLst/>
                <a:highlight>
                  <a:srgbClr val="FFFFFF"/>
                </a:highlight>
                <a:latin typeface="Helvetica Neue"/>
              </a:rPr>
              <a:t>If you or a friend was worried about anything, including about puberty, what could they do?</a:t>
            </a:r>
          </a:p>
        </p:txBody>
      </p:sp>
    </p:spTree>
    <p:extLst>
      <p:ext uri="{BB962C8B-B14F-4D97-AF65-F5344CB8AC3E}">
        <p14:creationId xmlns:p14="http://schemas.microsoft.com/office/powerpoint/2010/main" val="150003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C1E6-4469-1B6D-1392-1A7396BE2A11}"/>
              </a:ext>
            </a:extLst>
          </p:cNvPr>
          <p:cNvSpPr>
            <a:spLocks noGrp="1"/>
          </p:cNvSpPr>
          <p:nvPr>
            <p:ph type="title"/>
          </p:nvPr>
        </p:nvSpPr>
        <p:spPr/>
        <p:txBody>
          <a:bodyPr/>
          <a:lstStyle/>
          <a:p>
            <a:r>
              <a:rPr lang="en-GB" dirty="0"/>
              <a:t>Key Decision #3: Life Cycle</a:t>
            </a:r>
          </a:p>
        </p:txBody>
      </p:sp>
      <p:sp>
        <p:nvSpPr>
          <p:cNvPr id="3" name="Content Placeholder 2">
            <a:extLst>
              <a:ext uri="{FF2B5EF4-FFF2-40B4-BE49-F238E27FC236}">
                <a16:creationId xmlns:a16="http://schemas.microsoft.com/office/drawing/2014/main" id="{1CAC8A25-786E-B8F0-B113-44928ECFFAA2}"/>
              </a:ext>
            </a:extLst>
          </p:cNvPr>
          <p:cNvSpPr>
            <a:spLocks noGrp="1"/>
          </p:cNvSpPr>
          <p:nvPr>
            <p:ph idx="1"/>
          </p:nvPr>
        </p:nvSpPr>
        <p:spPr>
          <a:xfrm>
            <a:off x="898358" y="2444637"/>
            <a:ext cx="10459453" cy="3988247"/>
          </a:xfrm>
        </p:spPr>
        <p:txBody>
          <a:bodyPr>
            <a:normAutofit fontScale="85000" lnSpcReduction="10000"/>
          </a:bodyPr>
          <a:lstStyle/>
          <a:p>
            <a:r>
              <a:rPr lang="en-GB" dirty="0"/>
              <a:t>In Lower Key Stage Two, Module One, Unit 4, there is a session called Life Cycles in which children learn about the human reproductive system. However, it does not discuss sexual intercourse. This teaching is given in the context of being created, chosen and loved by God; the session concludes with a meditation, giving children the opportunity to reflect on how they have been wonderfully made and to understand that they are formed of body and soul. Teaching about the reproductive system is not explicitly requested as part of the statutory RHSE curriculum. The DFE guidance says that primary schools “should ensure that both boys and girls are prepared for the changes that adolescence brings and – drawing on knowledge of the human life cycle set out in the national curriculum for science - how a baby is conceived and born. In Life to the Full, this session is provided as a stepping-stone to Key Decision #5: Talking About Sex (see below). The school governing body, in consultation with parents, should therefore discern whether these lessons provide appropriate steps of preparation towards adolescence for prepubescent children. Ten </a:t>
            </a:r>
            <a:r>
              <a:rPr lang="en-GB" dirty="0" err="1"/>
              <a:t>Ten</a:t>
            </a:r>
            <a:r>
              <a:rPr lang="en-GB" dirty="0"/>
              <a:t> Resources have provided the resources so schools can teach these lessons within the context of our core identity as God’s children</a:t>
            </a:r>
          </a:p>
        </p:txBody>
      </p:sp>
    </p:spTree>
    <p:extLst>
      <p:ext uri="{BB962C8B-B14F-4D97-AF65-F5344CB8AC3E}">
        <p14:creationId xmlns:p14="http://schemas.microsoft.com/office/powerpoint/2010/main" val="204472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716EDB-F757-4413-8816-CA04FE5EA21D}"/>
              </a:ext>
            </a:extLst>
          </p:cNvPr>
          <p:cNvSpPr>
            <a:spLocks noGrp="1"/>
          </p:cNvSpPr>
          <p:nvPr>
            <p:ph type="title"/>
          </p:nvPr>
        </p:nvSpPr>
        <p:spPr>
          <a:xfrm>
            <a:off x="643466" y="753626"/>
            <a:ext cx="5334930" cy="3351843"/>
          </a:xfrm>
        </p:spPr>
        <p:txBody>
          <a:bodyPr vert="horz" lIns="91440" tIns="45720" rIns="91440" bIns="45720" rtlCol="0" anchor="b">
            <a:normAutofit/>
          </a:bodyPr>
          <a:lstStyle/>
          <a:p>
            <a:pPr algn="ctr"/>
            <a:endParaRPr lang="en-US" sz="5100" dirty="0"/>
          </a:p>
          <a:p>
            <a:pPr algn="ctr"/>
            <a:r>
              <a:rPr lang="en-US" sz="5100" dirty="0"/>
              <a:t>What was your experience of RSE? </a:t>
            </a:r>
          </a:p>
        </p:txBody>
      </p:sp>
      <p:pic>
        <p:nvPicPr>
          <p:cNvPr id="3" name="Picture 3" descr="A picture containing table, lit, light, umbrella&#10;&#10;Description generated with very high confidence">
            <a:extLst>
              <a:ext uri="{FF2B5EF4-FFF2-40B4-BE49-F238E27FC236}">
                <a16:creationId xmlns:a16="http://schemas.microsoft.com/office/drawing/2014/main" id="{6B4882EF-FF1C-4170-B7A7-7036045D3270}"/>
              </a:ext>
            </a:extLst>
          </p:cNvPr>
          <p:cNvPicPr>
            <a:picLocks noChangeAspect="1"/>
          </p:cNvPicPr>
          <p:nvPr/>
        </p:nvPicPr>
        <p:blipFill rotWithShape="1">
          <a:blip r:embed="rId3"/>
          <a:srcRect l="1000" r="-3" b="-3"/>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344726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A37D-EA4D-375B-5593-381C443F7EBB}"/>
              </a:ext>
            </a:extLst>
          </p:cNvPr>
          <p:cNvSpPr>
            <a:spLocks noGrp="1"/>
          </p:cNvSpPr>
          <p:nvPr>
            <p:ph type="title"/>
          </p:nvPr>
        </p:nvSpPr>
        <p:spPr/>
        <p:txBody>
          <a:bodyPr>
            <a:normAutofit fontScale="90000"/>
          </a:bodyPr>
          <a:lstStyle/>
          <a:p>
            <a:r>
              <a:rPr lang="en-GB" dirty="0"/>
              <a:t>Key Decision #4: Talking About Pornography</a:t>
            </a:r>
          </a:p>
        </p:txBody>
      </p:sp>
      <p:sp>
        <p:nvSpPr>
          <p:cNvPr id="3" name="Content Placeholder 2">
            <a:extLst>
              <a:ext uri="{FF2B5EF4-FFF2-40B4-BE49-F238E27FC236}">
                <a16:creationId xmlns:a16="http://schemas.microsoft.com/office/drawing/2014/main" id="{B7E75FFB-BC05-5CCF-7BEC-235351C179BD}"/>
              </a:ext>
            </a:extLst>
          </p:cNvPr>
          <p:cNvSpPr>
            <a:spLocks noGrp="1"/>
          </p:cNvSpPr>
          <p:nvPr>
            <p:ph idx="1"/>
          </p:nvPr>
        </p:nvSpPr>
        <p:spPr>
          <a:xfrm>
            <a:off x="1295401" y="2556931"/>
            <a:ext cx="9601196" cy="3699489"/>
          </a:xfrm>
        </p:spPr>
        <p:txBody>
          <a:bodyPr>
            <a:normAutofit fontScale="85000" lnSpcReduction="20000"/>
          </a:bodyPr>
          <a:lstStyle/>
          <a:p>
            <a:r>
              <a:rPr lang="en-GB" dirty="0"/>
              <a:t>The next key decision concerns talking about pornography. One of the sessions in Upper Key Stage Two, Seeing Stuff Online, addresses the risks that children face from seeing explicit images and videos online. On the one hand, this is very much a lesson about ‘online safety’ and therefore falls under the statutory ‘Keeping Children Safe in Education’ (England)</a:t>
            </a:r>
          </a:p>
          <a:p>
            <a:r>
              <a:rPr lang="en-GB" b="0" i="0" dirty="0">
                <a:solidFill>
                  <a:srgbClr val="000000"/>
                </a:solidFill>
                <a:effectLst/>
                <a:highlight>
                  <a:srgbClr val="FFFFFF"/>
                </a:highlight>
                <a:latin typeface="Helvetica Neue Bold"/>
              </a:rPr>
              <a:t>This session explores the emotional and mental impact that videos and images of an adult nature can have on children and young people, particularly pornography*. In Episode 8 of ‘Paradise Street’ we explore the relationship that the characters have with online devices. Leyla and Siobhan rave about a vlogger they have discovered, whilst Finn secretly discovers a pornographic website. Initially shocked and scared by what he has seen, he becomes more and more drawn to it. When his Dad discovers what Finn has been looking at, he sits down with him for a chat to explain the effect that these videos and images will have on his young brain.</a:t>
            </a:r>
            <a:endParaRPr lang="en-GB" dirty="0"/>
          </a:p>
        </p:txBody>
      </p:sp>
    </p:spTree>
    <p:extLst>
      <p:ext uri="{BB962C8B-B14F-4D97-AF65-F5344CB8AC3E}">
        <p14:creationId xmlns:p14="http://schemas.microsoft.com/office/powerpoint/2010/main" val="250208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3416-B6DC-E773-E1AE-E7006E4E3A94}"/>
              </a:ext>
            </a:extLst>
          </p:cNvPr>
          <p:cNvSpPr>
            <a:spLocks noGrp="1"/>
          </p:cNvSpPr>
          <p:nvPr>
            <p:ph type="title"/>
          </p:nvPr>
        </p:nvSpPr>
        <p:spPr/>
        <p:txBody>
          <a:bodyPr>
            <a:normAutofit/>
          </a:bodyPr>
          <a:lstStyle/>
          <a:p>
            <a:r>
              <a:rPr lang="en-GB" sz="2400" b="1" u="sng" dirty="0">
                <a:solidFill>
                  <a:srgbClr val="000000"/>
                </a:solidFill>
                <a:effectLst/>
                <a:latin typeface="Calibri" panose="020F0502020204030204" pitchFamily="34" charset="0"/>
                <a:ea typeface="Times New Roman" panose="02020603050405020304" pitchFamily="18" charset="0"/>
              </a:rPr>
              <a:t>Key Decision #5: Talking About Sex </a:t>
            </a:r>
            <a:endParaRPr lang="en-GB" sz="5400" dirty="0"/>
          </a:p>
        </p:txBody>
      </p:sp>
      <p:sp>
        <p:nvSpPr>
          <p:cNvPr id="3" name="Content Placeholder 2">
            <a:extLst>
              <a:ext uri="{FF2B5EF4-FFF2-40B4-BE49-F238E27FC236}">
                <a16:creationId xmlns:a16="http://schemas.microsoft.com/office/drawing/2014/main" id="{D07291D3-B559-264C-042E-FCCD114D4004}"/>
              </a:ext>
            </a:extLst>
          </p:cNvPr>
          <p:cNvSpPr>
            <a:spLocks noGrp="1"/>
          </p:cNvSpPr>
          <p:nvPr>
            <p:ph idx="1"/>
          </p:nvPr>
        </p:nvSpPr>
        <p:spPr/>
        <p:txBody>
          <a:bodyPr>
            <a:normAutofit fontScale="92500" lnSpcReduction="20000"/>
          </a:bodyPr>
          <a:lstStyle/>
          <a:p>
            <a:r>
              <a:rPr lang="en-GB" dirty="0"/>
              <a:t>The next area for consideration is about whether to include the Making Babies Part 2 session in Upper Key Stage Two which answers the question: ‘Where do babies come from?’ Naturally, this question leads to a discussion about sexual intercourse, and we would like to leave it to the individual school, in consultation with parents, about the inclusion of this Go to Contents Life to the Full and Life to the Full Plus Programme Coordinator Manual Last updated: 29 August 2023 18 session. </a:t>
            </a:r>
          </a:p>
          <a:p>
            <a:r>
              <a:rPr lang="en-GB" dirty="0"/>
              <a:t>Teaching about sexual intercourse to primary school children is not part of the statutory curriculum; however, several dioceses that we have partnered with have asked that resources are provided which deal with this topic as it is a natural progression of the conversation around the scientific understanding of how babies are made (sperm and egg)</a:t>
            </a:r>
          </a:p>
        </p:txBody>
      </p:sp>
    </p:spTree>
    <p:extLst>
      <p:ext uri="{BB962C8B-B14F-4D97-AF65-F5344CB8AC3E}">
        <p14:creationId xmlns:p14="http://schemas.microsoft.com/office/powerpoint/2010/main" val="2459246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69D2-FC79-5E95-AAD8-0FF1032157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2931990-8B40-9457-BE46-AD81919060E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DC01FE2-6FE1-84A9-A20F-5DBDA2F3E20A}"/>
              </a:ext>
            </a:extLst>
          </p:cNvPr>
          <p:cNvPicPr>
            <a:picLocks noChangeAspect="1"/>
          </p:cNvPicPr>
          <p:nvPr/>
        </p:nvPicPr>
        <p:blipFill>
          <a:blip r:embed="rId2"/>
          <a:stretch>
            <a:fillRect/>
          </a:stretch>
        </p:blipFill>
        <p:spPr>
          <a:xfrm>
            <a:off x="3471496" y="633022"/>
            <a:ext cx="5249008" cy="5591955"/>
          </a:xfrm>
          <a:prstGeom prst="rect">
            <a:avLst/>
          </a:prstGeom>
        </p:spPr>
      </p:pic>
    </p:spTree>
    <p:extLst>
      <p:ext uri="{BB962C8B-B14F-4D97-AF65-F5344CB8AC3E}">
        <p14:creationId xmlns:p14="http://schemas.microsoft.com/office/powerpoint/2010/main" val="1098032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DA78-E1CC-3418-B3BF-73C9E2A3254A}"/>
              </a:ext>
            </a:extLst>
          </p:cNvPr>
          <p:cNvSpPr>
            <a:spLocks noGrp="1"/>
          </p:cNvSpPr>
          <p:nvPr>
            <p:ph type="title"/>
          </p:nvPr>
        </p:nvSpPr>
        <p:spPr/>
        <p:txBody>
          <a:bodyPr>
            <a:normAutofit/>
          </a:bodyPr>
          <a:lstStyle/>
          <a:p>
            <a:r>
              <a:rPr lang="en-GB" sz="3200" b="1" u="sng" dirty="0">
                <a:solidFill>
                  <a:srgbClr val="000000"/>
                </a:solidFill>
                <a:effectLst/>
                <a:latin typeface="Calibri" panose="020F0502020204030204" pitchFamily="34" charset="0"/>
                <a:ea typeface="Times New Roman" panose="02020603050405020304" pitchFamily="18" charset="0"/>
              </a:rPr>
              <a:t>Key Decision #6: Female Genital Mutilation (FGM) </a:t>
            </a:r>
            <a:endParaRPr lang="en-GB" sz="6600" dirty="0"/>
          </a:p>
        </p:txBody>
      </p:sp>
      <p:sp>
        <p:nvSpPr>
          <p:cNvPr id="3" name="Content Placeholder 2">
            <a:extLst>
              <a:ext uri="{FF2B5EF4-FFF2-40B4-BE49-F238E27FC236}">
                <a16:creationId xmlns:a16="http://schemas.microsoft.com/office/drawing/2014/main" id="{E1197B93-CB7A-BCDB-9D40-F33F79147114}"/>
              </a:ext>
            </a:extLst>
          </p:cNvPr>
          <p:cNvSpPr>
            <a:spLocks noGrp="1"/>
          </p:cNvSpPr>
          <p:nvPr>
            <p:ph idx="1"/>
          </p:nvPr>
        </p:nvSpPr>
        <p:spPr/>
        <p:txBody>
          <a:bodyPr>
            <a:normAutofit fontScale="92500"/>
          </a:bodyPr>
          <a:lstStyle/>
          <a:p>
            <a:r>
              <a:rPr lang="en-US" sz="1800" dirty="0">
                <a:effectLst/>
                <a:latin typeface="Calibri" panose="020F0502020204030204" pitchFamily="34" charset="0"/>
                <a:ea typeface="Times New Roman" panose="02020603050405020304" pitchFamily="18" charset="0"/>
              </a:rPr>
              <a:t>This area for consideration is about whether to include teaching about Female Genital Mutilation (FGM). Although the duty to teach about FGM is not statutory for primary schools, it can optionally be applied following consultation with parents and governors. The National FGM Centre advises that girls are at most risk at primary school age, and therefore recommends that primary schools also teach FGM where possible. The Life to the Full </a:t>
            </a:r>
            <a:r>
              <a:rPr lang="en-US" sz="1800" dirty="0" err="1">
                <a:effectLst/>
                <a:latin typeface="Calibri" panose="020F0502020204030204" pitchFamily="34" charset="0"/>
                <a:ea typeface="Times New Roman" panose="02020603050405020304" pitchFamily="18" charset="0"/>
              </a:rPr>
              <a:t>programme</a:t>
            </a:r>
            <a:r>
              <a:rPr lang="en-US" sz="1800" dirty="0">
                <a:effectLst/>
                <a:latin typeface="Calibri" panose="020F0502020204030204" pitchFamily="34" charset="0"/>
                <a:ea typeface="Times New Roman" panose="02020603050405020304" pitchFamily="18" charset="0"/>
              </a:rPr>
              <a:t> offers schools the opportunity to include teaching on FGM at KS1, LKS2 and UKS2, as part of Unit 4: Keeping Safe which is part of Module 2: Created to Love Others. At each Key Stage where there is optional FGM teaching content, teachers are also signposted to this guidance and also resource provision higher up in the curriculum, so that teaching can be tailored carefully for the age, stage and risk level of the children in your care. The content for this is age-appropriate and in line with the CES model policy. At St Paul’s we feel it is important that our children have this education at an age-appropriate level and consult to include it within our teaching. The content for this teaching can be found on the parent portal.</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006315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86D5-11AF-5C9F-0345-9196CE68BC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CB73AD2-7C81-9D82-C42A-F458F4F6560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6FA3E70-A4E5-9221-DAF8-2210FE4AE213}"/>
              </a:ext>
            </a:extLst>
          </p:cNvPr>
          <p:cNvPicPr>
            <a:picLocks noChangeAspect="1"/>
          </p:cNvPicPr>
          <p:nvPr/>
        </p:nvPicPr>
        <p:blipFill>
          <a:blip r:embed="rId2"/>
          <a:stretch>
            <a:fillRect/>
          </a:stretch>
        </p:blipFill>
        <p:spPr>
          <a:xfrm>
            <a:off x="2850800" y="342469"/>
            <a:ext cx="6549873" cy="6519689"/>
          </a:xfrm>
          <a:prstGeom prst="rect">
            <a:avLst/>
          </a:prstGeom>
        </p:spPr>
      </p:pic>
    </p:spTree>
    <p:extLst>
      <p:ext uri="{BB962C8B-B14F-4D97-AF65-F5344CB8AC3E}">
        <p14:creationId xmlns:p14="http://schemas.microsoft.com/office/powerpoint/2010/main" val="3871078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691E-7B4E-358A-F01C-F38D276F2DE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5E1BDC1-6900-83AF-9229-F40960D7F2A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AE5B406-944C-E864-9822-2720891F759C}"/>
              </a:ext>
            </a:extLst>
          </p:cNvPr>
          <p:cNvPicPr>
            <a:picLocks noChangeAspect="1"/>
          </p:cNvPicPr>
          <p:nvPr/>
        </p:nvPicPr>
        <p:blipFill>
          <a:blip r:embed="rId2"/>
          <a:stretch>
            <a:fillRect/>
          </a:stretch>
        </p:blipFill>
        <p:spPr>
          <a:xfrm>
            <a:off x="358267" y="709939"/>
            <a:ext cx="6135218" cy="6148061"/>
          </a:xfrm>
          <a:prstGeom prst="rect">
            <a:avLst/>
          </a:prstGeom>
        </p:spPr>
      </p:pic>
      <p:pic>
        <p:nvPicPr>
          <p:cNvPr id="7" name="Picture 6">
            <a:extLst>
              <a:ext uri="{FF2B5EF4-FFF2-40B4-BE49-F238E27FC236}">
                <a16:creationId xmlns:a16="http://schemas.microsoft.com/office/drawing/2014/main" id="{FCAD7FEA-9272-B124-0427-E624A96C78FC}"/>
              </a:ext>
            </a:extLst>
          </p:cNvPr>
          <p:cNvPicPr>
            <a:picLocks noChangeAspect="1"/>
          </p:cNvPicPr>
          <p:nvPr/>
        </p:nvPicPr>
        <p:blipFill>
          <a:blip r:embed="rId3"/>
          <a:stretch>
            <a:fillRect/>
          </a:stretch>
        </p:blipFill>
        <p:spPr>
          <a:xfrm>
            <a:off x="525109" y="111040"/>
            <a:ext cx="5801535" cy="600159"/>
          </a:xfrm>
          <a:prstGeom prst="rect">
            <a:avLst/>
          </a:prstGeom>
        </p:spPr>
      </p:pic>
    </p:spTree>
    <p:extLst>
      <p:ext uri="{BB962C8B-B14F-4D97-AF65-F5344CB8AC3E}">
        <p14:creationId xmlns:p14="http://schemas.microsoft.com/office/powerpoint/2010/main" val="569597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5553-0859-8A75-A8F4-7DE73B90BAB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327A406-36D1-EB01-09FB-9BB815F1015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14AD4A6-ED2C-1757-C6B4-78E147368A03}"/>
              </a:ext>
            </a:extLst>
          </p:cNvPr>
          <p:cNvPicPr>
            <a:picLocks noChangeAspect="1"/>
          </p:cNvPicPr>
          <p:nvPr/>
        </p:nvPicPr>
        <p:blipFill>
          <a:blip r:embed="rId2"/>
          <a:stretch>
            <a:fillRect/>
          </a:stretch>
        </p:blipFill>
        <p:spPr>
          <a:xfrm>
            <a:off x="3085680" y="566338"/>
            <a:ext cx="6020640" cy="5725324"/>
          </a:xfrm>
          <a:prstGeom prst="rect">
            <a:avLst/>
          </a:prstGeom>
        </p:spPr>
      </p:pic>
    </p:spTree>
    <p:extLst>
      <p:ext uri="{BB962C8B-B14F-4D97-AF65-F5344CB8AC3E}">
        <p14:creationId xmlns:p14="http://schemas.microsoft.com/office/powerpoint/2010/main" val="452442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04B4-E001-6A05-5B77-CC57F305A18A}"/>
              </a:ext>
            </a:extLst>
          </p:cNvPr>
          <p:cNvSpPr>
            <a:spLocks noGrp="1"/>
          </p:cNvSpPr>
          <p:nvPr>
            <p:ph type="title"/>
          </p:nvPr>
        </p:nvSpPr>
        <p:spPr/>
        <p:txBody>
          <a:bodyPr/>
          <a:lstStyle/>
          <a:p>
            <a:r>
              <a:rPr lang="en-GB" sz="1800" b="1" u="sng" dirty="0">
                <a:solidFill>
                  <a:srgbClr val="000000"/>
                </a:solidFill>
                <a:effectLst/>
                <a:latin typeface="Calibri" panose="020F0502020204030204" pitchFamily="34" charset="0"/>
                <a:ea typeface="Times New Roman" panose="02020603050405020304" pitchFamily="18" charset="0"/>
              </a:rPr>
              <a:t>Key Decision #7: Discussing Protected Characteristics concerning sex </a:t>
            </a:r>
            <a:endParaRPr lang="en-GB" dirty="0"/>
          </a:p>
        </p:txBody>
      </p:sp>
      <p:sp>
        <p:nvSpPr>
          <p:cNvPr id="3" name="Content Placeholder 2">
            <a:extLst>
              <a:ext uri="{FF2B5EF4-FFF2-40B4-BE49-F238E27FC236}">
                <a16:creationId xmlns:a16="http://schemas.microsoft.com/office/drawing/2014/main" id="{17663947-3BCF-BC38-7DD2-FF9042791DD3}"/>
              </a:ext>
            </a:extLst>
          </p:cNvPr>
          <p:cNvSpPr>
            <a:spLocks noGrp="1"/>
          </p:cNvSpPr>
          <p:nvPr>
            <p:ph idx="1"/>
          </p:nvPr>
        </p:nvSpPr>
        <p:spPr/>
        <p:txBody>
          <a:bodyPr/>
          <a:lstStyle/>
          <a:p>
            <a:r>
              <a:rPr lang="en-US" sz="1800" dirty="0">
                <a:effectLst/>
                <a:latin typeface="Calibri" panose="020F0502020204030204" pitchFamily="34" charset="0"/>
                <a:ea typeface="Times New Roman" panose="02020603050405020304" pitchFamily="18" charset="0"/>
              </a:rPr>
              <a:t>The final area concerning a Key Decision is linked to the UKS2 session in Module 2 Unit 2 titled, “Build Others Up”. This resource is intended for use in Year 6. At the beginning of the session, children are invited to watch the film ‘Imagine a world…’ which introduces children to the terms fairness, bullying, prejudice, and discrimination, and the protected characteristics of age, disability, marriage and civil partnership, pregnancy and maternity, race, and religion or belief. The protected characteristics of sex, sexual orientation and gender reassignment are not explicitly named within the film </a:t>
            </a:r>
            <a:endParaRPr lang="en-GB" dirty="0"/>
          </a:p>
        </p:txBody>
      </p:sp>
    </p:spTree>
    <p:extLst>
      <p:ext uri="{BB962C8B-B14F-4D97-AF65-F5344CB8AC3E}">
        <p14:creationId xmlns:p14="http://schemas.microsoft.com/office/powerpoint/2010/main" val="2922633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19" y="473512"/>
            <a:ext cx="7099332" cy="1011707"/>
          </a:xfrm>
        </p:spPr>
        <p:txBody>
          <a:bodyPr anchor="ctr">
            <a:normAutofit/>
          </a:bodyPr>
          <a:lstStyle/>
          <a:p>
            <a:r>
              <a:rPr lang="en-GB" sz="5400" dirty="0"/>
              <a:t>Parent Consultation </a:t>
            </a:r>
          </a:p>
        </p:txBody>
      </p:sp>
      <p:sp>
        <p:nvSpPr>
          <p:cNvPr id="3" name="Content Placeholder 2"/>
          <p:cNvSpPr>
            <a:spLocks noGrp="1"/>
          </p:cNvSpPr>
          <p:nvPr>
            <p:ph idx="1"/>
          </p:nvPr>
        </p:nvSpPr>
        <p:spPr>
          <a:xfrm>
            <a:off x="5699858" y="1591734"/>
            <a:ext cx="5895849" cy="5058517"/>
          </a:xfrm>
        </p:spPr>
        <p:txBody>
          <a:bodyPr anchor="ctr">
            <a:normAutofit/>
          </a:bodyPr>
          <a:lstStyle/>
          <a:p>
            <a:pPr marL="0" indent="0">
              <a:buNone/>
            </a:pPr>
            <a:r>
              <a:rPr lang="en-GB" sz="2000" dirty="0"/>
              <a:t>We are consulting on our RSE policy. </a:t>
            </a:r>
          </a:p>
          <a:p>
            <a:pPr marL="0" indent="0">
              <a:buNone/>
            </a:pPr>
            <a:r>
              <a:rPr lang="en-GB" sz="2000" dirty="0"/>
              <a:t>The school welcomes and will take account of and listen to your views. Decisions will also be based on the needs of pupils, the views of staff and governors as well as compliance with legal requirements as set out in the DfE guidance and the Equalities Act 2010.</a:t>
            </a:r>
          </a:p>
          <a:p>
            <a:pPr marL="0" indent="0">
              <a:buNone/>
            </a:pPr>
            <a:r>
              <a:rPr lang="en-GB" sz="2000" dirty="0"/>
              <a:t>Ultimate decisions about the curriculum and policy will be up to the school.</a:t>
            </a:r>
          </a:p>
          <a:p>
            <a:pPr marL="0" indent="0">
              <a:buNone/>
            </a:pPr>
            <a:endParaRPr lang="en-GB" sz="2000" dirty="0"/>
          </a:p>
          <a:p>
            <a:pPr marL="0" indent="0">
              <a:buNone/>
            </a:pPr>
            <a:endParaRPr lang="en-GB" sz="2000" dirty="0"/>
          </a:p>
          <a:p>
            <a:r>
              <a:rPr lang="en-GB" sz="2000" dirty="0"/>
              <a:t>To take part in the consultation please complete the google form by 13</a:t>
            </a:r>
            <a:r>
              <a:rPr lang="en-GB" sz="2000" baseline="30000" dirty="0"/>
              <a:t>th</a:t>
            </a:r>
            <a:r>
              <a:rPr lang="en-GB" sz="2000" dirty="0"/>
              <a:t> July 2024</a:t>
            </a:r>
            <a:endParaRPr lang="en-GB" sz="2000" i="1" dirty="0">
              <a:solidFill>
                <a:srgbClr val="FF0000"/>
              </a:solidFill>
            </a:endParaRPr>
          </a:p>
          <a:p>
            <a:pPr marL="0" indent="0">
              <a:buNone/>
            </a:pPr>
            <a:endParaRPr lang="en-GB" sz="2000" dirty="0"/>
          </a:p>
        </p:txBody>
      </p:sp>
      <p:pic>
        <p:nvPicPr>
          <p:cNvPr id="4" name="Picture 3">
            <a:extLst>
              <a:ext uri="{FF2B5EF4-FFF2-40B4-BE49-F238E27FC236}">
                <a16:creationId xmlns:a16="http://schemas.microsoft.com/office/drawing/2014/main" id="{2F4BE96C-A895-433D-A35A-ABBFF1AD09C9}"/>
              </a:ext>
            </a:extLst>
          </p:cNvPr>
          <p:cNvPicPr>
            <a:picLocks noChangeAspect="1"/>
          </p:cNvPicPr>
          <p:nvPr/>
        </p:nvPicPr>
        <p:blipFill>
          <a:blip r:embed="rId3"/>
          <a:stretch>
            <a:fillRect/>
          </a:stretch>
        </p:blipFill>
        <p:spPr>
          <a:xfrm>
            <a:off x="657352" y="4013200"/>
            <a:ext cx="2084056" cy="2084056"/>
          </a:xfrm>
          <a:prstGeom prst="rect">
            <a:avLst/>
          </a:prstGeom>
        </p:spPr>
      </p:pic>
    </p:spTree>
    <p:extLst>
      <p:ext uri="{BB962C8B-B14F-4D97-AF65-F5344CB8AC3E}">
        <p14:creationId xmlns:p14="http://schemas.microsoft.com/office/powerpoint/2010/main" val="1783611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34" y="189774"/>
            <a:ext cx="10515600" cy="1325563"/>
          </a:xfrm>
        </p:spPr>
        <p:txBody>
          <a:bodyPr/>
          <a:lstStyle/>
          <a:p>
            <a:r>
              <a:rPr lang="en-GB"/>
              <a:t>Timeline - What Next?</a:t>
            </a:r>
            <a:endParaRPr lang="en-US"/>
          </a:p>
        </p:txBody>
      </p:sp>
      <p:sp>
        <p:nvSpPr>
          <p:cNvPr id="4" name="Rounded Rectangle 3"/>
          <p:cNvSpPr/>
          <p:nvPr/>
        </p:nvSpPr>
        <p:spPr>
          <a:xfrm>
            <a:off x="948219" y="1556535"/>
            <a:ext cx="10295562" cy="11526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Parent Information Session 1 – Today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Statutory requirements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Distinctive Catholic approach  </a:t>
            </a:r>
          </a:p>
        </p:txBody>
      </p:sp>
      <p:sp>
        <p:nvSpPr>
          <p:cNvPr id="5" name="Rounded Rectangle 4"/>
          <p:cNvSpPr/>
          <p:nvPr/>
        </p:nvSpPr>
        <p:spPr>
          <a:xfrm>
            <a:off x="948218" y="3118793"/>
            <a:ext cx="10405581" cy="11938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 consultation on policy from 13</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June to 13</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July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contribute to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this consultation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via google form link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Parents will be informed of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conclusions that have been reached and the curriculum and policy that has been adopted via the school newsletter and publishing the policy on the school website.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ounded Rectangle 5"/>
          <p:cNvSpPr/>
          <p:nvPr/>
        </p:nvSpPr>
        <p:spPr>
          <a:xfrm>
            <a:off x="948218" y="4692805"/>
            <a:ext cx="10405581" cy="10139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 information session 2 date-  September class curriculum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Curriculum and resources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Down Arrow 6"/>
          <p:cNvSpPr/>
          <p:nvPr/>
        </p:nvSpPr>
        <p:spPr>
          <a:xfrm>
            <a:off x="5188450" y="2723925"/>
            <a:ext cx="688369" cy="3801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own Arrow 7"/>
          <p:cNvSpPr/>
          <p:nvPr/>
        </p:nvSpPr>
        <p:spPr>
          <a:xfrm>
            <a:off x="5188450" y="4312659"/>
            <a:ext cx="688369" cy="3801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702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105CC1-69CF-4498-A964-CF2D266A3DAA}"/>
              </a:ext>
            </a:extLst>
          </p:cNvPr>
          <p:cNvSpPr>
            <a:spLocks noGrp="1"/>
          </p:cNvSpPr>
          <p:nvPr>
            <p:ph type="title"/>
          </p:nvPr>
        </p:nvSpPr>
        <p:spPr>
          <a:xfrm>
            <a:off x="6225230" y="1685771"/>
            <a:ext cx="5334930" cy="3004145"/>
          </a:xfrm>
        </p:spPr>
        <p:txBody>
          <a:bodyPr vert="horz" lIns="91440" tIns="45720" rIns="91440" bIns="45720" rtlCol="0" anchor="b">
            <a:normAutofit fontScale="90000"/>
          </a:bodyPr>
          <a:lstStyle/>
          <a:p>
            <a:pPr algn="ctr"/>
            <a:r>
              <a:rPr lang="en-US" sz="4200" dirty="0"/>
              <a:t>What do you want for your children?</a:t>
            </a:r>
            <a:br>
              <a:rPr lang="en-US" sz="4200" dirty="0"/>
            </a:br>
            <a:br>
              <a:rPr lang="en-US" sz="4200" dirty="0"/>
            </a:br>
            <a:r>
              <a:rPr lang="en-US" sz="4200" dirty="0"/>
              <a:t>What do your children need? </a:t>
            </a:r>
          </a:p>
        </p:txBody>
      </p:sp>
      <p:pic>
        <p:nvPicPr>
          <p:cNvPr id="3" name="Picture 3">
            <a:extLst>
              <a:ext uri="{FF2B5EF4-FFF2-40B4-BE49-F238E27FC236}">
                <a16:creationId xmlns:a16="http://schemas.microsoft.com/office/drawing/2014/main" id="{C0EDC585-9E5B-4676-8754-D95B29214A60}"/>
              </a:ext>
            </a:extLst>
          </p:cNvPr>
          <p:cNvPicPr>
            <a:picLocks noChangeAspect="1"/>
          </p:cNvPicPr>
          <p:nvPr/>
        </p:nvPicPr>
        <p:blipFill rotWithShape="1">
          <a:blip r:embed="rId3"/>
          <a:srcRect l="500" r="497"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6" name="TextBox 5"/>
          <p:cNvSpPr txBox="1"/>
          <p:nvPr/>
        </p:nvSpPr>
        <p:spPr>
          <a:xfrm>
            <a:off x="1294820" y="3853327"/>
            <a:ext cx="229446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289832" y="1108039"/>
            <a:ext cx="2065867"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583815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810" y="3130041"/>
            <a:ext cx="4036334" cy="2387600"/>
          </a:xfrm>
        </p:spPr>
        <p:txBody>
          <a:bodyPr vert="horz" lIns="91440" tIns="45720" rIns="91440" bIns="45720" rtlCol="0" anchor="t">
            <a:normAutofit fontScale="90000"/>
          </a:bodyPr>
          <a:lstStyle/>
          <a:p>
            <a:r>
              <a:rPr lang="en-US" sz="5400"/>
              <a:t>Parents/ Carers responses</a:t>
            </a:r>
          </a:p>
        </p:txBody>
      </p:sp>
      <p:pic>
        <p:nvPicPr>
          <p:cNvPr id="5" name="Picture 5" descr="A close up of a logo&#10;&#10;Description generated with high confidence">
            <a:extLst>
              <a:ext uri="{FF2B5EF4-FFF2-40B4-BE49-F238E27FC236}">
                <a16:creationId xmlns:a16="http://schemas.microsoft.com/office/drawing/2014/main" id="{44ABADBA-0650-4647-8313-9024A8D2100A}"/>
              </a:ext>
            </a:extLst>
          </p:cNvPr>
          <p:cNvPicPr>
            <a:picLocks noChangeAspect="1"/>
          </p:cNvPicPr>
          <p:nvPr/>
        </p:nvPicPr>
        <p:blipFill rotWithShape="1">
          <a:blip r:embed="rId3"/>
          <a:srcRect l="20354" r="12038" b="-1"/>
          <a:stretch/>
        </p:blipFill>
        <p:spPr>
          <a:xfrm>
            <a:off x="5922492" y="666728"/>
            <a:ext cx="5536001" cy="5465791"/>
          </a:xfrm>
          <a:prstGeom prst="rect">
            <a:avLst/>
          </a:prstGeom>
        </p:spPr>
      </p:pic>
    </p:spTree>
    <p:extLst>
      <p:ext uri="{BB962C8B-B14F-4D97-AF65-F5344CB8AC3E}">
        <p14:creationId xmlns:p14="http://schemas.microsoft.com/office/powerpoint/2010/main" val="480904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60" y="235318"/>
            <a:ext cx="4560584" cy="1128068"/>
          </a:xfrm>
        </p:spPr>
        <p:txBody>
          <a:bodyPr anchor="ctr">
            <a:normAutofit/>
          </a:bodyPr>
          <a:lstStyle/>
          <a:p>
            <a:r>
              <a:rPr lang="en-GB" sz="4000" dirty="0"/>
              <a:t>Closing Prayer </a:t>
            </a:r>
          </a:p>
        </p:txBody>
      </p:sp>
      <p:sp>
        <p:nvSpPr>
          <p:cNvPr id="3" name="Rectangle 1"/>
          <p:cNvSpPr>
            <a:spLocks noGrp="1" noChangeArrowheads="1"/>
          </p:cNvSpPr>
          <p:nvPr>
            <p:ph idx="1"/>
          </p:nvPr>
        </p:nvSpPr>
        <p:spPr bwMode="auto">
          <a:xfrm>
            <a:off x="565319" y="1594291"/>
            <a:ext cx="4559425" cy="473030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dirty="0">
                <a:ln>
                  <a:noFill/>
                </a:ln>
                <a:effectLst/>
                <a:latin typeface="Calibri Light" panose="020F0302020204030204" pitchFamily="34" charset="0"/>
                <a:cs typeface="Calibri Light" panose="020F0302020204030204" pitchFamily="34" charset="0"/>
              </a:rPr>
              <a:t>Heavenly Father,</a:t>
            </a:r>
          </a:p>
          <a:p>
            <a:pPr marL="0" marR="0" lvl="0" indent="0" defTabSz="914400" rtl="0" eaLnBrk="0" fontAlgn="base" latinLnBrk="0" hangingPunct="0">
              <a:spcBef>
                <a:spcPct val="0"/>
              </a:spcBef>
              <a:spcAft>
                <a:spcPts val="600"/>
              </a:spcAft>
              <a:buClrTx/>
              <a:buSzTx/>
              <a:buFontTx/>
              <a:buNone/>
              <a:tabLst/>
            </a:pPr>
            <a:endParaRPr kumimoji="0" lang="en-US" altLang="en-US" sz="1600" b="0" i="0" u="none" strike="noStrike" cap="none" normalizeH="0" baseline="0" dirty="0">
              <a:ln>
                <a:noFill/>
              </a:ln>
              <a:effectLst/>
              <a:latin typeface="Calibri Light" panose="020F03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600" dirty="0">
                <a:latin typeface="Calibri Light" panose="020F0302020204030204" pitchFamily="34" charset="0"/>
                <a:cs typeface="Calibri Light" panose="020F0302020204030204" pitchFamily="34" charset="0"/>
              </a:rPr>
              <a:t>As we come to the end of our time together we thank you for what has been accomplished here.</a:t>
            </a:r>
          </a:p>
          <a:p>
            <a:pPr marL="0" marR="0" lvl="0" indent="0" defTabSz="914400" rtl="0" eaLnBrk="0" fontAlgn="base" latinLnBrk="0" hangingPunct="0">
              <a:spcBef>
                <a:spcPct val="0"/>
              </a:spcBef>
              <a:spcAft>
                <a:spcPts val="600"/>
              </a:spcAft>
              <a:buClrTx/>
              <a:buSzTx/>
              <a:buFontTx/>
              <a:buNone/>
              <a:tabLst/>
            </a:pPr>
            <a:endParaRPr kumimoji="0" lang="en-US" altLang="en-US" sz="1600" b="0" i="0" u="none" strike="noStrike" cap="none" normalizeH="0" baseline="0" dirty="0">
              <a:ln>
                <a:noFill/>
              </a:ln>
              <a:effectLst/>
              <a:latin typeface="Calibri Light" panose="020F03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600" dirty="0">
                <a:latin typeface="Calibri Light" panose="020F0302020204030204" pitchFamily="34" charset="0"/>
                <a:cs typeface="Calibri Light" panose="020F0302020204030204" pitchFamily="34" charset="0"/>
              </a:rPr>
              <a:t>May the matters discussed serve as a catalyst to move us forward and cause us to advance and see growth in all areas of our lives.</a:t>
            </a:r>
          </a:p>
          <a:p>
            <a:pPr marL="0" marR="0" lvl="0" indent="0" defTabSz="914400" rtl="0" eaLnBrk="0" fontAlgn="base" latinLnBrk="0" hangingPunct="0">
              <a:spcBef>
                <a:spcPct val="0"/>
              </a:spcBef>
              <a:spcAft>
                <a:spcPts val="600"/>
              </a:spcAft>
              <a:buClrTx/>
              <a:buSzTx/>
              <a:buFontTx/>
              <a:buNone/>
              <a:tabLst/>
            </a:pPr>
            <a:endParaRPr lang="en-US" altLang="en-US" sz="1600" dirty="0">
              <a:latin typeface="Calibri Light" panose="020F03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600" dirty="0">
                <a:latin typeface="Calibri Light" panose="020F0302020204030204" pitchFamily="34" charset="0"/>
                <a:cs typeface="Calibri Light" panose="020F0302020204030204" pitchFamily="34" charset="0"/>
              </a:rPr>
              <a:t>May we leave here </a:t>
            </a:r>
            <a:r>
              <a:rPr lang="en-US" altLang="en-US" sz="1600" dirty="0" err="1">
                <a:latin typeface="Calibri Light" panose="020F0302020204030204" pitchFamily="34" charset="0"/>
                <a:cs typeface="Calibri Light" panose="020F0302020204030204" pitchFamily="34" charset="0"/>
              </a:rPr>
              <a:t>recognising</a:t>
            </a:r>
            <a:r>
              <a:rPr lang="en-US" altLang="en-US" sz="1600" dirty="0">
                <a:latin typeface="Calibri Light" panose="020F0302020204030204" pitchFamily="34" charset="0"/>
                <a:cs typeface="Calibri Light" panose="020F0302020204030204" pitchFamily="34" charset="0"/>
              </a:rPr>
              <a:t> that you are the God of all wisdom and you are willing to lead us forward.</a:t>
            </a:r>
          </a:p>
          <a:p>
            <a:pPr marL="0" marR="0" lvl="0" indent="0" defTabSz="914400" rtl="0" eaLnBrk="0" fontAlgn="base" latinLnBrk="0" hangingPunct="0">
              <a:spcBef>
                <a:spcPct val="0"/>
              </a:spcBef>
              <a:spcAft>
                <a:spcPts val="600"/>
              </a:spcAft>
              <a:buClrTx/>
              <a:buSzTx/>
              <a:buFontTx/>
              <a:buNone/>
              <a:tabLst/>
            </a:pPr>
            <a:endParaRPr lang="en-US" altLang="en-US" sz="1600" dirty="0">
              <a:latin typeface="Calibri Light" panose="020F03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600" dirty="0">
                <a:latin typeface="Calibri Light" panose="020F0302020204030204" pitchFamily="34" charset="0"/>
                <a:cs typeface="Calibri Light" panose="020F0302020204030204" pitchFamily="34" charset="0"/>
              </a:rPr>
              <a:t>This we pray in the name of Jesus the Lord,</a:t>
            </a:r>
          </a:p>
          <a:p>
            <a:pPr marL="0" marR="0" lvl="0" indent="0" defTabSz="914400" rtl="0" eaLnBrk="0" fontAlgn="base" latinLnBrk="0" hangingPunct="0">
              <a:spcBef>
                <a:spcPct val="0"/>
              </a:spcBef>
              <a:spcAft>
                <a:spcPts val="600"/>
              </a:spcAft>
              <a:buClrTx/>
              <a:buSzTx/>
              <a:buFontTx/>
              <a:buNone/>
              <a:tabLst/>
            </a:pPr>
            <a:endParaRPr lang="en-US" altLang="en-US" sz="1600" dirty="0">
              <a:latin typeface="Calibri Light" panose="020F03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600" dirty="0">
                <a:latin typeface="Calibri Light" panose="020F0302020204030204" pitchFamily="34" charset="0"/>
                <a:cs typeface="Calibri Light" panose="020F0302020204030204" pitchFamily="34" charset="0"/>
              </a:rPr>
              <a:t>Amen </a:t>
            </a:r>
          </a:p>
          <a:p>
            <a:pPr marL="0" marR="0" lvl="0" indent="0" defTabSz="914400" rtl="0" eaLnBrk="0" fontAlgn="base" latinLnBrk="0" hangingPunct="0">
              <a:spcBef>
                <a:spcPct val="0"/>
              </a:spcBef>
              <a:spcAft>
                <a:spcPts val="600"/>
              </a:spcAft>
              <a:buClrTx/>
              <a:buSzTx/>
              <a:buFontTx/>
              <a:buNone/>
              <a:tabLst/>
            </a:pPr>
            <a:r>
              <a:rPr lang="en-US" altLang="en-US" sz="1300" dirty="0">
                <a:cs typeface="Arial" panose="020B0604020202020204" pitchFamily="34" charset="0"/>
              </a:rPr>
              <a:t> </a:t>
            </a:r>
            <a:endParaRPr kumimoji="0" lang="en-US" altLang="en-US" sz="1300" b="0" i="0" u="none" strike="noStrike" cap="none" normalizeH="0" baseline="0" dirty="0">
              <a:ln>
                <a:noFill/>
              </a:ln>
              <a:effectLst/>
            </a:endParaRP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14791" r="13258" b="3"/>
          <a:stretch/>
        </p:blipFill>
        <p:spPr>
          <a:xfrm>
            <a:off x="5977788" y="799352"/>
            <a:ext cx="5425410" cy="5259296"/>
          </a:xfrm>
          <a:prstGeom prst="rect">
            <a:avLst/>
          </a:prstGeom>
        </p:spPr>
      </p:pic>
    </p:spTree>
    <p:extLst>
      <p:ext uri="{BB962C8B-B14F-4D97-AF65-F5344CB8AC3E}">
        <p14:creationId xmlns:p14="http://schemas.microsoft.com/office/powerpoint/2010/main" val="47380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618" y="1239927"/>
            <a:ext cx="4008586" cy="4680583"/>
          </a:xfrm>
        </p:spPr>
        <p:txBody>
          <a:bodyPr anchor="ctr">
            <a:normAutofit/>
          </a:bodyPr>
          <a:lstStyle/>
          <a:p>
            <a:r>
              <a:rPr lang="en-GB" sz="5200">
                <a:ea typeface="+mj-lt"/>
                <a:cs typeface="+mj-lt"/>
              </a:rPr>
              <a:t>Why is RSE important?</a:t>
            </a:r>
            <a:endParaRPr lang="en-US"/>
          </a:p>
        </p:txBody>
      </p:sp>
      <p:sp>
        <p:nvSpPr>
          <p:cNvPr id="3" name="Content Placeholder 2"/>
          <p:cNvSpPr>
            <a:spLocks noGrp="1"/>
          </p:cNvSpPr>
          <p:nvPr>
            <p:ph idx="1"/>
          </p:nvPr>
        </p:nvSpPr>
        <p:spPr>
          <a:xfrm>
            <a:off x="5300133" y="858927"/>
            <a:ext cx="5972080" cy="4680583"/>
          </a:xfrm>
        </p:spPr>
        <p:txBody>
          <a:bodyPr anchor="ctr">
            <a:normAutofit lnSpcReduction="10000"/>
          </a:bodyPr>
          <a:lstStyle/>
          <a:p>
            <a:pPr>
              <a:buFont typeface="Arial,Sans-Serif" panose="020B0604020202020204" pitchFamily="34" charset="0"/>
            </a:pPr>
            <a:endParaRPr lang="en-GB" sz="2000" dirty="0">
              <a:cs typeface="Calibri"/>
            </a:endParaRPr>
          </a:p>
          <a:p>
            <a:pPr>
              <a:buFont typeface="Arial,Sans-Serif" panose="020B0604020202020204" pitchFamily="34" charset="0"/>
            </a:pPr>
            <a:r>
              <a:rPr lang="en-GB" sz="2000" dirty="0">
                <a:ea typeface="+mn-lt"/>
                <a:cs typeface="+mn-lt"/>
              </a:rPr>
              <a:t>Majority of parents support RSE. </a:t>
            </a:r>
            <a:endParaRPr lang="en-US" sz="2000" dirty="0">
              <a:ea typeface="+mn-lt"/>
              <a:cs typeface="+mn-lt"/>
            </a:endParaRPr>
          </a:p>
          <a:p>
            <a:endParaRPr lang="en-GB" sz="2000" dirty="0">
              <a:ea typeface="+mn-lt"/>
              <a:cs typeface="+mn-lt"/>
            </a:endParaRPr>
          </a:p>
          <a:p>
            <a:r>
              <a:rPr lang="en-GB" sz="2000" dirty="0">
                <a:ea typeface="+mn-lt"/>
                <a:cs typeface="+mn-lt"/>
              </a:rPr>
              <a:t>Some parents say that RSE was the responsibility of parents, and that they welcome the right they have (enshrined in current law) to withdraw their child from Sex education lessons</a:t>
            </a:r>
          </a:p>
          <a:p>
            <a:endParaRPr lang="en-GB" sz="2000" dirty="0">
              <a:ea typeface="+mn-lt"/>
              <a:cs typeface="+mn-lt"/>
            </a:endParaRPr>
          </a:p>
          <a:p>
            <a:pPr>
              <a:buFont typeface="Arial,Sans-Serif" panose="020B0604020202020204" pitchFamily="34" charset="0"/>
            </a:pPr>
            <a:r>
              <a:rPr lang="en-GB" sz="2000" dirty="0">
                <a:ea typeface="+mn-lt"/>
                <a:cs typeface="+mn-lt"/>
              </a:rPr>
              <a:t>Most of the young people disagreed, stressing that their parents have not in fact taught them!</a:t>
            </a:r>
            <a:endParaRPr lang="en-US" sz="2000" dirty="0">
              <a:ea typeface="+mn-lt"/>
              <a:cs typeface="+mn-lt"/>
            </a:endParaRPr>
          </a:p>
          <a:p>
            <a:pPr>
              <a:buFont typeface="Arial,Sans-Serif" panose="020B0604020202020204" pitchFamily="34" charset="0"/>
            </a:pPr>
            <a:endParaRPr lang="en-GB" sz="2000" dirty="0">
              <a:ea typeface="+mn-lt"/>
              <a:cs typeface="+mn-lt"/>
            </a:endParaRPr>
          </a:p>
          <a:p>
            <a:pPr>
              <a:buFont typeface="Arial,Sans-Serif" panose="020B0604020202020204" pitchFamily="34" charset="0"/>
            </a:pPr>
            <a:r>
              <a:rPr lang="en-GB" sz="2000" dirty="0">
                <a:ea typeface="+mn-lt"/>
                <a:cs typeface="+mn-lt"/>
              </a:rPr>
              <a:t>Many parents/carers don’t discuss RSE as much as they wish to!</a:t>
            </a:r>
            <a:endParaRPr lang="en-GB" dirty="0"/>
          </a:p>
        </p:txBody>
      </p:sp>
    </p:spTree>
    <p:extLst>
      <p:ext uri="{BB962C8B-B14F-4D97-AF65-F5344CB8AC3E}">
        <p14:creationId xmlns:p14="http://schemas.microsoft.com/office/powerpoint/2010/main" val="387168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618" y="1239927"/>
            <a:ext cx="4008586" cy="4680583"/>
          </a:xfrm>
        </p:spPr>
        <p:txBody>
          <a:bodyPr anchor="ctr">
            <a:normAutofit/>
          </a:bodyPr>
          <a:lstStyle/>
          <a:p>
            <a:r>
              <a:rPr lang="en-GB" sz="5200" dirty="0">
                <a:ea typeface="+mj-lt"/>
                <a:cs typeface="+mj-lt"/>
              </a:rPr>
              <a:t>Why is RSE important?</a:t>
            </a:r>
            <a:endParaRPr lang="en-US" dirty="0"/>
          </a:p>
        </p:txBody>
      </p:sp>
      <p:sp>
        <p:nvSpPr>
          <p:cNvPr id="3" name="Content Placeholder 2"/>
          <p:cNvSpPr>
            <a:spLocks noGrp="1"/>
          </p:cNvSpPr>
          <p:nvPr>
            <p:ph idx="1"/>
          </p:nvPr>
        </p:nvSpPr>
        <p:spPr>
          <a:xfrm>
            <a:off x="6291923" y="1239927"/>
            <a:ext cx="4971824" cy="4680583"/>
          </a:xfrm>
        </p:spPr>
        <p:txBody>
          <a:bodyPr anchor="ctr">
            <a:normAutofit lnSpcReduction="10000"/>
          </a:bodyPr>
          <a:lstStyle/>
          <a:p>
            <a:pPr>
              <a:spcBef>
                <a:spcPts val="0"/>
              </a:spcBef>
            </a:pPr>
            <a:r>
              <a:rPr lang="en-GB" sz="2000" dirty="0">
                <a:ea typeface="+mn-lt"/>
                <a:cs typeface="+mn-lt"/>
              </a:rPr>
              <a:t>Research show that effective, honest, well-delivered sex and relationship education:</a:t>
            </a:r>
            <a:endParaRPr lang="en-US" sz="2000" dirty="0">
              <a:ea typeface="+mn-lt"/>
              <a:cs typeface="+mn-lt"/>
            </a:endParaRPr>
          </a:p>
          <a:p>
            <a:pPr lvl="1">
              <a:lnSpc>
                <a:spcPct val="100000"/>
              </a:lnSpc>
              <a:spcBef>
                <a:spcPts val="600"/>
              </a:spcBef>
            </a:pPr>
            <a:r>
              <a:rPr lang="en-GB" sz="2000" dirty="0">
                <a:ea typeface="+mn-lt"/>
                <a:cs typeface="+mn-lt"/>
              </a:rPr>
              <a:t>Delays a young person’s first experience of sex</a:t>
            </a:r>
            <a:endParaRPr lang="en-US" sz="2000" dirty="0">
              <a:ea typeface="+mn-lt"/>
              <a:cs typeface="+mn-lt"/>
            </a:endParaRPr>
          </a:p>
          <a:p>
            <a:pPr lvl="1">
              <a:lnSpc>
                <a:spcPct val="100000"/>
              </a:lnSpc>
              <a:spcBef>
                <a:spcPts val="600"/>
              </a:spcBef>
            </a:pPr>
            <a:r>
              <a:rPr lang="en-GB" sz="2000" dirty="0">
                <a:ea typeface="+mn-lt"/>
                <a:cs typeface="+mn-lt"/>
              </a:rPr>
              <a:t>Means they have fewer sexual partners</a:t>
            </a:r>
          </a:p>
          <a:p>
            <a:pPr lvl="1">
              <a:lnSpc>
                <a:spcPct val="100000"/>
              </a:lnSpc>
              <a:spcBef>
                <a:spcPts val="600"/>
              </a:spcBef>
            </a:pPr>
            <a:r>
              <a:rPr lang="en-GB" sz="2000" dirty="0">
                <a:ea typeface="+mn-lt"/>
                <a:cs typeface="+mn-lt"/>
              </a:rPr>
              <a:t>Reduces the chance of teenage pregnancy.</a:t>
            </a:r>
          </a:p>
          <a:p>
            <a:pPr lvl="1">
              <a:lnSpc>
                <a:spcPct val="100000"/>
              </a:lnSpc>
              <a:spcBef>
                <a:spcPts val="600"/>
              </a:spcBef>
            </a:pPr>
            <a:r>
              <a:rPr lang="en-GB" sz="2000" dirty="0">
                <a:ea typeface="+mn-lt"/>
                <a:cs typeface="+mn-lt"/>
              </a:rPr>
              <a:t>Abstinence only sex education programmes are not proved effective in these areas.</a:t>
            </a:r>
            <a:endParaRPr lang="en-US" sz="2000" dirty="0">
              <a:ea typeface="+mn-lt"/>
              <a:cs typeface="+mn-lt"/>
            </a:endParaRPr>
          </a:p>
          <a:p>
            <a:pPr lvl="1">
              <a:lnSpc>
                <a:spcPct val="100000"/>
              </a:lnSpc>
              <a:spcBef>
                <a:spcPts val="600"/>
              </a:spcBef>
            </a:pPr>
            <a:endParaRPr lang="en-GB" sz="2000" dirty="0">
              <a:ea typeface="+mn-lt"/>
              <a:cs typeface="+mn-lt"/>
            </a:endParaRPr>
          </a:p>
          <a:p>
            <a:pPr marL="457200" lvl="1" indent="0">
              <a:lnSpc>
                <a:spcPct val="100000"/>
              </a:lnSpc>
              <a:spcBef>
                <a:spcPts val="600"/>
              </a:spcBef>
              <a:buNone/>
            </a:pPr>
            <a:r>
              <a:rPr lang="en-GB" sz="1400" dirty="0">
                <a:ea typeface="+mn-lt"/>
                <a:cs typeface="+mn-lt"/>
              </a:rPr>
              <a:t>(</a:t>
            </a:r>
            <a:r>
              <a:rPr lang="en-GB" sz="1400" dirty="0" err="1">
                <a:ea typeface="+mn-lt"/>
                <a:cs typeface="+mn-lt"/>
              </a:rPr>
              <a:t>Unesco</a:t>
            </a:r>
            <a:r>
              <a:rPr lang="en-GB" sz="1400" dirty="0">
                <a:ea typeface="+mn-lt"/>
                <a:cs typeface="+mn-lt"/>
              </a:rPr>
              <a:t> – international technical guidance on sexuality education)</a:t>
            </a:r>
            <a:endParaRPr lang="en-GB" sz="1400" dirty="0"/>
          </a:p>
          <a:p>
            <a:pPr>
              <a:buFont typeface="Arial,Sans-Serif" panose="020B0604020202020204" pitchFamily="34" charset="0"/>
            </a:pPr>
            <a:endParaRPr lang="en-GB" sz="2000" dirty="0">
              <a:cs typeface="Calibri"/>
            </a:endParaRPr>
          </a:p>
        </p:txBody>
      </p:sp>
    </p:spTree>
    <p:extLst>
      <p:ext uri="{BB962C8B-B14F-4D97-AF65-F5344CB8AC3E}">
        <p14:creationId xmlns:p14="http://schemas.microsoft.com/office/powerpoint/2010/main" val="361821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618" y="1239927"/>
            <a:ext cx="4008586" cy="4680583"/>
          </a:xfrm>
        </p:spPr>
        <p:txBody>
          <a:bodyPr anchor="ctr">
            <a:normAutofit/>
          </a:bodyPr>
          <a:lstStyle/>
          <a:p>
            <a:r>
              <a:rPr lang="en-GB" sz="5200" dirty="0">
                <a:ea typeface="+mj-lt"/>
                <a:cs typeface="+mj-lt"/>
              </a:rPr>
              <a:t>The world in which they live</a:t>
            </a:r>
            <a:endParaRPr lang="en-US" dirty="0"/>
          </a:p>
        </p:txBody>
      </p:sp>
      <p:sp>
        <p:nvSpPr>
          <p:cNvPr id="3" name="Content Placeholder 2"/>
          <p:cNvSpPr>
            <a:spLocks noGrp="1"/>
          </p:cNvSpPr>
          <p:nvPr>
            <p:ph idx="1"/>
          </p:nvPr>
        </p:nvSpPr>
        <p:spPr>
          <a:xfrm>
            <a:off x="4833259" y="1026366"/>
            <a:ext cx="6792684" cy="4198777"/>
          </a:xfrm>
        </p:spPr>
        <p:txBody>
          <a:bodyPr vert="horz" lIns="91440" tIns="45720" rIns="91440" bIns="45720" rtlCol="0" anchor="ctr">
            <a:noAutofit/>
          </a:bodyPr>
          <a:lstStyle/>
          <a:p>
            <a:endParaRPr lang="en-GB" sz="2000" dirty="0">
              <a:ea typeface="+mn-lt"/>
              <a:cs typeface="+mn-lt"/>
            </a:endParaRPr>
          </a:p>
          <a:p>
            <a:endParaRPr lang="en-GB" sz="2400" dirty="0">
              <a:ea typeface="+mn-lt"/>
              <a:cs typeface="+mn-lt"/>
            </a:endParaRPr>
          </a:p>
          <a:p>
            <a:r>
              <a:rPr lang="en-GB" sz="2400" dirty="0">
                <a:ea typeface="+mn-lt"/>
                <a:cs typeface="+mn-lt"/>
              </a:rPr>
              <a:t>Social media</a:t>
            </a:r>
            <a:endParaRPr lang="en-US" sz="2400" dirty="0">
              <a:ea typeface="+mn-lt"/>
              <a:cs typeface="+mn-lt"/>
            </a:endParaRPr>
          </a:p>
          <a:p>
            <a:endParaRPr lang="en-GB" sz="2400" dirty="0">
              <a:ea typeface="+mn-lt"/>
              <a:cs typeface="+mn-lt"/>
            </a:endParaRPr>
          </a:p>
          <a:p>
            <a:r>
              <a:rPr lang="en-GB" sz="2400" dirty="0">
                <a:ea typeface="+mn-lt"/>
                <a:cs typeface="+mn-lt"/>
              </a:rPr>
              <a:t>Celebrity culture</a:t>
            </a:r>
            <a:r>
              <a:rPr lang="en-US" sz="2400" dirty="0">
                <a:ea typeface="+mn-lt"/>
                <a:cs typeface="+mn-lt"/>
              </a:rPr>
              <a:t> &amp; </a:t>
            </a:r>
            <a:r>
              <a:rPr lang="en-GB" sz="2400" dirty="0">
                <a:ea typeface="+mn-lt"/>
                <a:cs typeface="+mn-lt"/>
              </a:rPr>
              <a:t>Media influences</a:t>
            </a:r>
          </a:p>
          <a:p>
            <a:endParaRPr lang="en-GB" sz="2400" dirty="0">
              <a:ea typeface="+mn-lt"/>
              <a:cs typeface="+mn-lt"/>
            </a:endParaRPr>
          </a:p>
          <a:p>
            <a:r>
              <a:rPr lang="en-GB" sz="2400" dirty="0">
                <a:ea typeface="+mn-lt"/>
                <a:cs typeface="+mn-lt"/>
              </a:rPr>
              <a:t>Unrealistic body images –TV, advertising, online</a:t>
            </a:r>
            <a:endParaRPr lang="en-US" sz="2400" dirty="0">
              <a:ea typeface="+mn-lt"/>
              <a:cs typeface="+mn-lt"/>
            </a:endParaRPr>
          </a:p>
          <a:p>
            <a:r>
              <a:rPr lang="en-GB" sz="2400" dirty="0">
                <a:ea typeface="+mn-lt"/>
                <a:cs typeface="+mn-lt"/>
              </a:rPr>
              <a:t>AI and deep fakes</a:t>
            </a:r>
          </a:p>
          <a:p>
            <a:endParaRPr lang="en-GB" sz="2400" dirty="0">
              <a:ea typeface="+mn-lt"/>
              <a:cs typeface="+mn-lt"/>
            </a:endParaRPr>
          </a:p>
          <a:p>
            <a:r>
              <a:rPr lang="en-GB" sz="2400" dirty="0">
                <a:ea typeface="+mn-lt"/>
                <a:cs typeface="+mn-lt"/>
              </a:rPr>
              <a:t>Access to pornography</a:t>
            </a:r>
            <a:endParaRPr lang="en-US" sz="2400" dirty="0">
              <a:ea typeface="+mn-lt"/>
              <a:cs typeface="+mn-lt"/>
            </a:endParaRPr>
          </a:p>
          <a:p>
            <a:endParaRPr lang="en-GB" sz="2400" dirty="0">
              <a:ea typeface="+mn-lt"/>
              <a:cs typeface="+mn-lt"/>
            </a:endParaRPr>
          </a:p>
          <a:p>
            <a:r>
              <a:rPr lang="en-GB" sz="2400" dirty="0">
                <a:ea typeface="+mn-lt"/>
                <a:cs typeface="+mn-lt"/>
              </a:rPr>
              <a:t>Online safety &amp; behaviour, sexting, vulnerability to grooming</a:t>
            </a:r>
            <a:endParaRPr lang="en-US" sz="2400" dirty="0">
              <a:ea typeface="+mn-lt"/>
              <a:cs typeface="+mn-lt"/>
            </a:endParaRPr>
          </a:p>
          <a:p>
            <a:endParaRPr lang="en-GB" sz="2400" dirty="0">
              <a:ea typeface="+mn-lt"/>
              <a:cs typeface="+mn-lt"/>
            </a:endParaRPr>
          </a:p>
          <a:p>
            <a:r>
              <a:rPr lang="en-GB" sz="2400" dirty="0">
                <a:ea typeface="+mn-lt"/>
                <a:cs typeface="+mn-lt"/>
              </a:rPr>
              <a:t>Impact above all on children and young people’s attitudes, behaviour and values</a:t>
            </a:r>
            <a:endParaRPr lang="en-GB" sz="2400" dirty="0"/>
          </a:p>
          <a:p>
            <a:pPr>
              <a:buFont typeface="Arial,Sans-Serif" panose="020B0604020202020204" pitchFamily="34" charset="0"/>
            </a:pPr>
            <a:endParaRPr lang="en-GB" sz="2000" dirty="0">
              <a:cs typeface="Calibri"/>
            </a:endParaRPr>
          </a:p>
        </p:txBody>
      </p:sp>
    </p:spTree>
    <p:extLst>
      <p:ext uri="{BB962C8B-B14F-4D97-AF65-F5344CB8AC3E}">
        <p14:creationId xmlns:p14="http://schemas.microsoft.com/office/powerpoint/2010/main" val="305304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618" y="1239927"/>
            <a:ext cx="4008586" cy="4680583"/>
          </a:xfrm>
        </p:spPr>
        <p:txBody>
          <a:bodyPr anchor="ctr">
            <a:normAutofit/>
          </a:bodyPr>
          <a:lstStyle/>
          <a:p>
            <a:r>
              <a:rPr lang="en-GB" sz="5200">
                <a:ea typeface="+mj-lt"/>
                <a:cs typeface="+mj-lt"/>
              </a:rPr>
              <a:t>What we can offer through RSE:</a:t>
            </a:r>
            <a:endParaRPr lang="en-US"/>
          </a:p>
        </p:txBody>
      </p:sp>
      <p:sp>
        <p:nvSpPr>
          <p:cNvPr id="3" name="Content Placeholder 2"/>
          <p:cNvSpPr>
            <a:spLocks noGrp="1"/>
          </p:cNvSpPr>
          <p:nvPr>
            <p:ph idx="1"/>
          </p:nvPr>
        </p:nvSpPr>
        <p:spPr>
          <a:xfrm>
            <a:off x="5429282" y="636078"/>
            <a:ext cx="6280163" cy="5183791"/>
          </a:xfrm>
        </p:spPr>
        <p:txBody>
          <a:bodyPr vert="horz" lIns="91440" tIns="45720" rIns="91440" bIns="45720" rtlCol="0" anchor="ctr">
            <a:noAutofit/>
          </a:bodyPr>
          <a:lstStyle/>
          <a:p>
            <a:endParaRPr lang="en-GB" sz="1800">
              <a:ea typeface="+mn-lt"/>
              <a:cs typeface="+mn-lt"/>
            </a:endParaRPr>
          </a:p>
          <a:p>
            <a:r>
              <a:rPr lang="en-GB" sz="2400" dirty="0">
                <a:ea typeface="+mn-lt"/>
                <a:cs typeface="+mn-lt"/>
              </a:rPr>
              <a:t>Understanding their value and the values of others.</a:t>
            </a:r>
            <a:endParaRPr lang="en-US" sz="2400" dirty="0">
              <a:ea typeface="+mn-lt"/>
              <a:cs typeface="+mn-lt"/>
            </a:endParaRPr>
          </a:p>
          <a:p>
            <a:pPr>
              <a:buFont typeface="Arial,Sans-Serif" panose="020B0604020202020204" pitchFamily="34" charset="0"/>
            </a:pPr>
            <a:r>
              <a:rPr lang="en-GB" sz="2400" dirty="0">
                <a:ea typeface="+mn-lt"/>
                <a:cs typeface="+mn-lt"/>
              </a:rPr>
              <a:t>Instilling confidence and self-esteem.</a:t>
            </a:r>
            <a:endParaRPr lang="en-US" sz="2400" dirty="0">
              <a:ea typeface="+mn-lt"/>
              <a:cs typeface="+mn-lt"/>
            </a:endParaRPr>
          </a:p>
          <a:p>
            <a:r>
              <a:rPr lang="en-GB" sz="2400" dirty="0">
                <a:ea typeface="+mn-lt"/>
                <a:cs typeface="+mn-lt"/>
              </a:rPr>
              <a:t>Reliable, correct information in a safe learning environment</a:t>
            </a:r>
            <a:endParaRPr lang="en-US" sz="2400" dirty="0">
              <a:ea typeface="+mn-lt"/>
              <a:cs typeface="+mn-lt"/>
            </a:endParaRPr>
          </a:p>
          <a:p>
            <a:pPr>
              <a:buFont typeface="Arial,Sans-Serif" panose="020B0604020202020204" pitchFamily="34" charset="0"/>
            </a:pPr>
            <a:r>
              <a:rPr lang="en-GB" sz="2400" dirty="0">
                <a:ea typeface="+mn-lt"/>
                <a:cs typeface="+mn-lt"/>
              </a:rPr>
              <a:t>Knowing how to keep safe and how to get help.</a:t>
            </a:r>
            <a:endParaRPr lang="en-US" sz="2400" dirty="0">
              <a:ea typeface="+mn-lt"/>
              <a:cs typeface="+mn-lt"/>
            </a:endParaRPr>
          </a:p>
          <a:p>
            <a:pPr>
              <a:buFont typeface="Arial,Sans-Serif" panose="020B0604020202020204" pitchFamily="34" charset="0"/>
            </a:pPr>
            <a:r>
              <a:rPr lang="en-GB" sz="2400" dirty="0">
                <a:ea typeface="+mn-lt"/>
                <a:cs typeface="+mn-lt"/>
              </a:rPr>
              <a:t>Helping with peer pressure.</a:t>
            </a:r>
            <a:endParaRPr lang="en-US" sz="2400" dirty="0">
              <a:ea typeface="+mn-lt"/>
              <a:cs typeface="+mn-lt"/>
            </a:endParaRPr>
          </a:p>
          <a:p>
            <a:pPr>
              <a:buFont typeface="Arial,Sans-Serif" panose="020B0604020202020204" pitchFamily="34" charset="0"/>
            </a:pPr>
            <a:r>
              <a:rPr lang="en-GB" sz="2400" dirty="0">
                <a:ea typeface="+mn-lt"/>
                <a:cs typeface="+mn-lt"/>
              </a:rPr>
              <a:t>Learning how to make sensible and informed decisions in a changing cultural climate.</a:t>
            </a:r>
            <a:endParaRPr lang="en-US" sz="2400" dirty="0">
              <a:ea typeface="+mn-lt"/>
              <a:cs typeface="+mn-lt"/>
            </a:endParaRPr>
          </a:p>
          <a:p>
            <a:pPr>
              <a:buFont typeface="Arial,Sans-Serif" panose="020B0604020202020204" pitchFamily="34" charset="0"/>
            </a:pPr>
            <a:r>
              <a:rPr lang="en-GB" sz="2400" dirty="0">
                <a:ea typeface="+mn-lt"/>
                <a:cs typeface="+mn-lt"/>
              </a:rPr>
              <a:t>Understanding the positive impact of loving God, self, neighbour and our common home.</a:t>
            </a:r>
            <a:endParaRPr lang="en-GB" sz="2400" dirty="0"/>
          </a:p>
          <a:p>
            <a:pPr>
              <a:buFont typeface="Arial,Sans-Serif" panose="020B0604020202020204" pitchFamily="34" charset="0"/>
            </a:pPr>
            <a:endParaRPr lang="en-GB" sz="2000">
              <a:cs typeface="Calibri"/>
            </a:endParaRPr>
          </a:p>
        </p:txBody>
      </p:sp>
    </p:spTree>
    <p:extLst>
      <p:ext uri="{BB962C8B-B14F-4D97-AF65-F5344CB8AC3E}">
        <p14:creationId xmlns:p14="http://schemas.microsoft.com/office/powerpoint/2010/main" val="35176617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ccea41-0f7c-4cbb-a1f0-4f4467165d80">
      <Terms xmlns="http://schemas.microsoft.com/office/infopath/2007/PartnerControls"/>
    </lcf76f155ced4ddcb4097134ff3c332f>
    <TaxCatchAll xmlns="43b59b1b-818d-4c0c-a085-0e86d6673cf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AD3DE41E73CA4AA086C7277A397975" ma:contentTypeVersion="10" ma:contentTypeDescription="Create a new document." ma:contentTypeScope="" ma:versionID="cb5e431d1aec6ba32789cd72a4bfc071">
  <xsd:schema xmlns:xsd="http://www.w3.org/2001/XMLSchema" xmlns:xs="http://www.w3.org/2001/XMLSchema" xmlns:p="http://schemas.microsoft.com/office/2006/metadata/properties" xmlns:ns2="1eccea41-0f7c-4cbb-a1f0-4f4467165d80" xmlns:ns3="43b59b1b-818d-4c0c-a085-0e86d6673cf7" targetNamespace="http://schemas.microsoft.com/office/2006/metadata/properties" ma:root="true" ma:fieldsID="d17934e0dd6d6e2c051b573cf8ba1b25" ns2:_="" ns3:_="">
    <xsd:import namespace="1eccea41-0f7c-4cbb-a1f0-4f4467165d80"/>
    <xsd:import namespace="43b59b1b-818d-4c0c-a085-0e86d6673cf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cea41-0f7c-4cbb-a1f0-4f4467165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1924141-eceb-4ef1-8300-400561d8a59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b59b1b-818d-4c0c-a085-0e86d6673cf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099d90f-40c2-4680-8303-d76a3707ce35}" ma:internalName="TaxCatchAll" ma:showField="CatchAllData" ma:web="43b59b1b-818d-4c0c-a085-0e86d6673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E5CAFF-D32F-4FC3-ADCF-A420D808CBAC}">
  <ds:schemaRefs>
    <ds:schemaRef ds:uri="http://schemas.microsoft.com/office/2006/metadata/properties"/>
    <ds:schemaRef ds:uri="http://schemas.microsoft.com/office/infopath/2007/PartnerControls"/>
    <ds:schemaRef ds:uri="1eccea41-0f7c-4cbb-a1f0-4f4467165d80"/>
    <ds:schemaRef ds:uri="43b59b1b-818d-4c0c-a085-0e86d6673cf7"/>
  </ds:schemaRefs>
</ds:datastoreItem>
</file>

<file path=customXml/itemProps2.xml><?xml version="1.0" encoding="utf-8"?>
<ds:datastoreItem xmlns:ds="http://schemas.openxmlformats.org/officeDocument/2006/customXml" ds:itemID="{DE3E5478-7F0D-4BED-8993-FBA658D929FB}">
  <ds:schemaRefs>
    <ds:schemaRef ds:uri="http://schemas.microsoft.com/sharepoint/v3/contenttype/forms"/>
  </ds:schemaRefs>
</ds:datastoreItem>
</file>

<file path=customXml/itemProps3.xml><?xml version="1.0" encoding="utf-8"?>
<ds:datastoreItem xmlns:ds="http://schemas.openxmlformats.org/officeDocument/2006/customXml" ds:itemID="{B75E0830-AAB8-4824-8D8B-CED2542C27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cea41-0f7c-4cbb-a1f0-4f4467165d80"/>
    <ds:schemaRef ds:uri="43b59b1b-818d-4c0c-a085-0e86d6673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108</TotalTime>
  <Words>4410</Words>
  <Application>Microsoft Office PowerPoint</Application>
  <PresentationFormat>Widescreen</PresentationFormat>
  <Paragraphs>379</Paragraphs>
  <Slides>51</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Arial,Sans-Serif</vt:lpstr>
      <vt:lpstr>Calibri</vt:lpstr>
      <vt:lpstr>Calibri Light</vt:lpstr>
      <vt:lpstr>Garamond</vt:lpstr>
      <vt:lpstr>Helvetica Neue</vt:lpstr>
      <vt:lpstr>Helvetica Neue Bold</vt:lpstr>
      <vt:lpstr>Ink Free</vt:lpstr>
      <vt:lpstr>Symbol</vt:lpstr>
      <vt:lpstr>Times New Roman</vt:lpstr>
      <vt:lpstr>Organic</vt:lpstr>
      <vt:lpstr>RSE in St Paul’s Catholic School</vt:lpstr>
      <vt:lpstr>Prayer </vt:lpstr>
      <vt:lpstr>Objectives: </vt:lpstr>
      <vt:lpstr> What was your experience of RSE? </vt:lpstr>
      <vt:lpstr>What do you want for your children?  What do your children need? </vt:lpstr>
      <vt:lpstr>Why is RSE important?</vt:lpstr>
      <vt:lpstr>Why is RSE important?</vt:lpstr>
      <vt:lpstr>The world in which they live</vt:lpstr>
      <vt:lpstr>What we can offer through RSE:</vt:lpstr>
      <vt:lpstr>Statutory RSE</vt:lpstr>
      <vt:lpstr>Primary Relationships Education </vt:lpstr>
      <vt:lpstr> Primary Health Education  </vt:lpstr>
      <vt:lpstr>Vision for Relationship and Sex Education in Westminster Catholic Schools</vt:lpstr>
      <vt:lpstr>Catholic Education Service- RSE Documents </vt:lpstr>
      <vt:lpstr>Pedagogical principles </vt:lpstr>
      <vt:lpstr>PowerPoint Presentation</vt:lpstr>
      <vt:lpstr>Pedagogical principles </vt:lpstr>
      <vt:lpstr>Pedagogical principles </vt:lpstr>
      <vt:lpstr>Pedagogical principles </vt:lpstr>
      <vt:lpstr>Pedagogical principles </vt:lpstr>
      <vt:lpstr>Pedagogical principles </vt:lpstr>
      <vt:lpstr>Pedagogical principles </vt:lpstr>
      <vt:lpstr>Model Curricula</vt:lpstr>
      <vt:lpstr>PowerPoint Presentation</vt:lpstr>
      <vt:lpstr>PowerPoint Presentation</vt:lpstr>
      <vt:lpstr>PowerPoint Presentation</vt:lpstr>
      <vt:lpstr>Education in Virtue </vt:lpstr>
      <vt:lpstr>Who is responsible for the teaching of RSE?</vt:lpstr>
      <vt:lpstr> Partnership with parents </vt:lpstr>
      <vt:lpstr>DfE- Parents rights </vt:lpstr>
      <vt:lpstr>DfE - Right to withdraw your child- Primary   </vt:lpstr>
      <vt:lpstr>Programme details </vt:lpstr>
      <vt:lpstr>7 key decisions to make</vt:lpstr>
      <vt:lpstr>Key Decision #1: Genitalia  </vt:lpstr>
      <vt:lpstr>Example of what is shown</vt:lpstr>
      <vt:lpstr>Key Decision #2: Puberty  </vt:lpstr>
      <vt:lpstr>Example of discussion</vt:lpstr>
      <vt:lpstr>Discussion groups</vt:lpstr>
      <vt:lpstr>Key Decision #3: Life Cycle</vt:lpstr>
      <vt:lpstr>Key Decision #4: Talking About Pornography</vt:lpstr>
      <vt:lpstr>Key Decision #5: Talking About Sex </vt:lpstr>
      <vt:lpstr>PowerPoint Presentation</vt:lpstr>
      <vt:lpstr>Key Decision #6: Female Genital Mutilation (FGM) </vt:lpstr>
      <vt:lpstr>PowerPoint Presentation</vt:lpstr>
      <vt:lpstr>PowerPoint Presentation</vt:lpstr>
      <vt:lpstr>PowerPoint Presentation</vt:lpstr>
      <vt:lpstr>Key Decision #7: Discussing Protected Characteristics concerning sex </vt:lpstr>
      <vt:lpstr>Parent Consultation </vt:lpstr>
      <vt:lpstr>Timeline - What Next?</vt:lpstr>
      <vt:lpstr>Parents/ Carers responses</vt:lpstr>
      <vt:lpstr>Closing Prayer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Trisha Hedley</dc:creator>
  <cp:lastModifiedBy>Head St Pauls Catholic Primary, Cheshunt</cp:lastModifiedBy>
  <cp:revision>7</cp:revision>
  <dcterms:created xsi:type="dcterms:W3CDTF">2024-06-10T15:37:21Z</dcterms:created>
  <dcterms:modified xsi:type="dcterms:W3CDTF">2024-06-18T15:36:02Z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0x01010068AD3DE41E73CA4AA086C7277A397975</vt:lpwstr>
  </property>
</Properties>
</file>